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1"/>
  </p:notesMasterIdLst>
  <p:sldIdLst>
    <p:sldId id="256" r:id="rId3"/>
    <p:sldId id="260" r:id="rId4"/>
    <p:sldId id="259" r:id="rId5"/>
    <p:sldId id="261" r:id="rId6"/>
    <p:sldId id="263" r:id="rId7"/>
    <p:sldId id="264" r:id="rId8"/>
    <p:sldId id="268" r:id="rId9"/>
    <p:sldId id="267" r:id="rId10"/>
    <p:sldId id="269" r:id="rId11"/>
    <p:sldId id="270" r:id="rId12"/>
    <p:sldId id="265"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6236" autoAdjust="0"/>
  </p:normalViewPr>
  <p:slideViewPr>
    <p:cSldViewPr>
      <p:cViewPr varScale="1">
        <p:scale>
          <a:sx n="71" d="100"/>
          <a:sy n="71" d="100"/>
        </p:scale>
        <p:origin x="-1344"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2016/6/15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6</a:t>
            </a:fld>
            <a:endParaRPr lang="zh-CN" altLang="en-US"/>
          </a:p>
        </p:txBody>
      </p:sp>
    </p:spTree>
    <p:extLst>
      <p:ext uri="{BB962C8B-B14F-4D97-AF65-F5344CB8AC3E}">
        <p14:creationId xmlns:p14="http://schemas.microsoft.com/office/powerpoint/2010/main" val="4116241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05C88-79F4-41F9-8217-EA01579452D0}" type="datetimeFigureOut">
              <a:rPr lang="zh-CN" altLang="en-US" smtClean="0"/>
              <a:pPr/>
              <a:t>2016/6/15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0B413-4305-409E-BFD3-D0CAFD67636E}" type="datetimeFigureOut">
              <a:rPr lang="zh-CN" altLang="en-US" smtClean="0"/>
              <a:pPr/>
              <a:t>2016/6/15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3" y="260649"/>
            <a:ext cx="8136903" cy="4725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日期占位符 4"/>
          <p:cNvSpPr>
            <a:spLocks noGrp="1"/>
          </p:cNvSpPr>
          <p:nvPr>
            <p:ph type="dt" sz="half" idx="10"/>
          </p:nvPr>
        </p:nvSpPr>
        <p:spPr/>
        <p:txBody>
          <a:bodyPr/>
          <a:lstStyle/>
          <a:p>
            <a:fld id="{7FE4768B-68ED-4C1A-8AFD-5D8F2FD114A4}" type="datetimeFigureOut">
              <a:rPr lang="zh-CN" altLang="en-US" smtClean="0"/>
              <a:pPr/>
              <a:t>2016/6/15</a:t>
            </a:fld>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15" name="页脚占位符 5"/>
          <p:cNvSpPr>
            <a:spLocks noGrp="1"/>
          </p:cNvSpPr>
          <p:nvPr>
            <p:ph type="ftr" sz="quarter" idx="11"/>
          </p:nvPr>
        </p:nvSpPr>
        <p:spPr/>
        <p:txBody>
          <a:bodyPr/>
          <a:lstStyle/>
          <a:p>
            <a:r>
              <a:rPr lang="en-US" altLang="zh-CN" dirty="0" smtClean="0"/>
              <a:t>3D</a:t>
            </a:r>
            <a:r>
              <a:rPr lang="zh-CN" altLang="en-US" dirty="0" smtClean="0"/>
              <a:t>彩</a:t>
            </a:r>
            <a:r>
              <a:rPr lang="zh-CN" altLang="en-US" dirty="0"/>
              <a:t>超级公式精算师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4678147"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6066"/>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755576" y="3717032"/>
            <a:ext cx="3384376" cy="24482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10</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033" y="1961321"/>
            <a:ext cx="7481281" cy="1523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6" name="线形标注 2 5"/>
          <p:cNvSpPr/>
          <p:nvPr/>
        </p:nvSpPr>
        <p:spPr>
          <a:xfrm>
            <a:off x="1475656" y="4149080"/>
            <a:ext cx="2664296" cy="1440160"/>
          </a:xfrm>
          <a:prstGeom prst="borderCallout2">
            <a:avLst>
              <a:gd name="adj1" fmla="val 18750"/>
              <a:gd name="adj2" fmla="val -2997"/>
              <a:gd name="adj3" fmla="val 18750"/>
              <a:gd name="adj4" fmla="val -16667"/>
              <a:gd name="adj5" fmla="val -97184"/>
              <a:gd name="adj6" fmla="val 12521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这里选择公式的位数，来设定当前公式运算的种类，“个位”只有“单选”没有“通选”。</a:t>
            </a:r>
            <a:endParaRPr lang="zh-CN" altLang="en-US" dirty="0">
              <a:latin typeface="微软雅黑" pitchFamily="34" charset="-122"/>
              <a:ea typeface="微软雅黑" pitchFamily="34" charset="-122"/>
            </a:endParaRPr>
          </a:p>
        </p:txBody>
      </p:sp>
      <p:sp>
        <p:nvSpPr>
          <p:cNvPr id="9" name="线形标注 2 8"/>
          <p:cNvSpPr/>
          <p:nvPr/>
        </p:nvSpPr>
        <p:spPr>
          <a:xfrm>
            <a:off x="5846170" y="4149080"/>
            <a:ext cx="2448272" cy="1440160"/>
          </a:xfrm>
          <a:prstGeom prst="borderCallout2">
            <a:avLst>
              <a:gd name="adj1" fmla="val 18750"/>
              <a:gd name="adj2" fmla="val -1811"/>
              <a:gd name="adj3" fmla="val 18750"/>
              <a:gd name="adj4" fmla="val -16667"/>
              <a:gd name="adj5" fmla="val -73418"/>
              <a:gd name="adj6" fmla="val 2287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这里选择“直选”还是“组选”玩法。</a:t>
            </a:r>
            <a:endParaRPr lang="zh-CN" altLang="en-US" dirty="0">
              <a:latin typeface="微软雅黑" pitchFamily="34" charset="-122"/>
              <a:ea typeface="微软雅黑" pitchFamily="34" charset="-122"/>
            </a:endParaRPr>
          </a:p>
        </p:txBody>
      </p:sp>
      <p:sp>
        <p:nvSpPr>
          <p:cNvPr id="10" name="线形标注 3 9"/>
          <p:cNvSpPr/>
          <p:nvPr/>
        </p:nvSpPr>
        <p:spPr>
          <a:xfrm>
            <a:off x="5940152" y="1340768"/>
            <a:ext cx="2736304" cy="648072"/>
          </a:xfrm>
          <a:prstGeom prst="borderCallout3">
            <a:avLst>
              <a:gd name="adj1" fmla="val 18750"/>
              <a:gd name="adj2" fmla="val -8333"/>
              <a:gd name="adj3" fmla="val 18750"/>
              <a:gd name="adj4" fmla="val -16667"/>
              <a:gd name="adj5" fmla="val 166565"/>
              <a:gd name="adj6" fmla="val -16667"/>
              <a:gd name="adj7" fmla="val 253111"/>
              <a:gd name="adj8" fmla="val 56988"/>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11</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779013"/>
            <a:ext cx="6437313" cy="3954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611560" y="1196752"/>
            <a:ext cx="1368152" cy="648072"/>
          </a:xfrm>
          <a:prstGeom prst="borderCallout3">
            <a:avLst>
              <a:gd name="adj1" fmla="val 18750"/>
              <a:gd name="adj2" fmla="val -4021"/>
              <a:gd name="adj3" fmla="val 18750"/>
              <a:gd name="adj4" fmla="val -26908"/>
              <a:gd name="adj5" fmla="val 100000"/>
              <a:gd name="adj6" fmla="val -26908"/>
              <a:gd name="adj7" fmla="val 122645"/>
              <a:gd name="adj8" fmla="val 11698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2627784" y="1196752"/>
            <a:ext cx="3528392" cy="648072"/>
          </a:xfrm>
          <a:prstGeom prst="borderCallout3">
            <a:avLst>
              <a:gd name="adj1" fmla="val 18750"/>
              <a:gd name="adj2" fmla="val -1645"/>
              <a:gd name="adj3" fmla="val 20051"/>
              <a:gd name="adj4" fmla="val -10360"/>
              <a:gd name="adj5" fmla="val 102601"/>
              <a:gd name="adj6" fmla="val -11196"/>
              <a:gd name="adj7" fmla="val 120144"/>
              <a:gd name="adj8" fmla="val 3417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
        <p:nvSpPr>
          <p:cNvPr id="20" name="线形标注 3 19"/>
          <p:cNvSpPr/>
          <p:nvPr/>
        </p:nvSpPr>
        <p:spPr>
          <a:xfrm>
            <a:off x="6588224" y="1196752"/>
            <a:ext cx="2376264" cy="648072"/>
          </a:xfrm>
          <a:prstGeom prst="borderCallout3">
            <a:avLst>
              <a:gd name="adj1" fmla="val 18750"/>
              <a:gd name="adj2" fmla="val -530"/>
              <a:gd name="adj3" fmla="val 21595"/>
              <a:gd name="adj4" fmla="val -13091"/>
              <a:gd name="adj5" fmla="val 118774"/>
              <a:gd name="adj6" fmla="val -13393"/>
              <a:gd name="adj7" fmla="val 118518"/>
              <a:gd name="adj8" fmla="val -1287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可以得出历史所有期用选中公式计算的结果与开奖见过的对照（运算时间很久）</a:t>
            </a:r>
            <a:endParaRPr lang="zh-CN" altLang="en-US" sz="1400"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12</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4904" y="2165519"/>
            <a:ext cx="2716395" cy="23829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sp>
        <p:nvSpPr>
          <p:cNvPr id="5" name="燕尾形箭头 4"/>
          <p:cNvSpPr/>
          <p:nvPr/>
        </p:nvSpPr>
        <p:spPr>
          <a:xfrm>
            <a:off x="1979712" y="3068960"/>
            <a:ext cx="576064"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燕尾形箭头 6"/>
          <p:cNvSpPr/>
          <p:nvPr/>
        </p:nvSpPr>
        <p:spPr>
          <a:xfrm>
            <a:off x="5271300" y="3068960"/>
            <a:ext cx="52483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67544" y="5229200"/>
            <a:ext cx="8280920" cy="1231106"/>
          </a:xfrm>
          <a:prstGeom prst="rect">
            <a:avLst/>
          </a:prstGeom>
          <a:noFill/>
        </p:spPr>
        <p:txBody>
          <a:bodyPr wrap="square" rtlCol="0">
            <a:spAutoFit/>
          </a:bodyPr>
          <a:lstStyle/>
          <a:p>
            <a:r>
              <a:rPr lang="zh-CN" altLang="en-US" sz="1400" dirty="0" smtClean="0">
                <a:latin typeface="微软雅黑" pitchFamily="34" charset="-122"/>
                <a:ea typeface="微软雅黑" pitchFamily="34" charset="-122"/>
              </a:rPr>
              <a:t>这里通过“公式过滤设置”按钮，可以进入公式过滤设置窗口，里面默认的参数都是所有公式的每种参数的范围，如果不修改的话就不能过滤掉任何现有公式，我们可以通过提高一些参数的值，比如加大正确率或者连对最小值减少连挫最大值，提高公式的整体参数性能，被过滤的参数序号变灰色，保留的参数序号依然是蓝色。</a:t>
            </a:r>
            <a:endParaRPr lang="en-US" altLang="zh-CN" sz="1400"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sp>
        <p:nvSpPr>
          <p:cNvPr id="13"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15"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13</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499" y="3000017"/>
            <a:ext cx="1015543" cy="645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5369" y="1728544"/>
            <a:ext cx="3228696" cy="32568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161436"/>
              <a:gd name="adj8" fmla="val 237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
        <p:nvSpPr>
          <p:cNvPr id="8"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10"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14</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4248472" cy="4312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194" y="1260598"/>
            <a:ext cx="5038974" cy="1867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15</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9" name="线形标注 2 8"/>
          <p:cNvSpPr/>
          <p:nvPr/>
        </p:nvSpPr>
        <p:spPr>
          <a:xfrm>
            <a:off x="5724128" y="3289739"/>
            <a:ext cx="2232248" cy="2376264"/>
          </a:xfrm>
          <a:prstGeom prst="borderCallout2">
            <a:avLst>
              <a:gd name="adj1" fmla="val -3594"/>
              <a:gd name="adj2" fmla="val 5792"/>
              <a:gd name="adj3" fmla="val -50763"/>
              <a:gd name="adj4" fmla="val 5933"/>
              <a:gd name="adj5" fmla="val -57659"/>
              <a:gd name="adj6" fmla="val -7667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sp>
        <p:nvSpPr>
          <p:cNvPr id="6" name="线形标注 2 5"/>
          <p:cNvSpPr/>
          <p:nvPr/>
        </p:nvSpPr>
        <p:spPr>
          <a:xfrm>
            <a:off x="1125329" y="3284984"/>
            <a:ext cx="2088232" cy="2376264"/>
          </a:xfrm>
          <a:prstGeom prst="borderCallout2">
            <a:avLst>
              <a:gd name="adj1" fmla="val 18750"/>
              <a:gd name="adj2" fmla="val -8333"/>
              <a:gd name="adj3" fmla="val 18750"/>
              <a:gd name="adj4" fmla="val -35030"/>
              <a:gd name="adj5" fmla="val -59272"/>
              <a:gd name="adj6" fmla="val 1029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a:t>
            </a:r>
            <a:r>
              <a:rPr lang="en-US" altLang="zh-CN"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验算选择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“计算下期结果”：该选项选中计算的是软件历史号码最后下一期尚未开奖的结果</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“验证历史结果”：该选项验算输入框内指定期</a:t>
            </a:r>
            <a:r>
              <a:rPr lang="zh-CN" altLang="en-US" sz="1400" smtClean="0">
                <a:latin typeface="微软雅黑" pitchFamily="34" charset="-122"/>
                <a:ea typeface="微软雅黑" pitchFamily="34" charset="-122"/>
              </a:rPr>
              <a:t>号的当期</a:t>
            </a:r>
            <a:r>
              <a:rPr lang="zh-CN" altLang="en-US" sz="1400" dirty="0" smtClean="0">
                <a:latin typeface="微软雅黑" pitchFamily="34" charset="-122"/>
                <a:ea typeface="微软雅黑" pitchFamily="34" charset="-122"/>
              </a:rPr>
              <a:t>的</a:t>
            </a:r>
            <a:r>
              <a:rPr lang="zh-CN" altLang="en-US" sz="1400" smtClean="0">
                <a:latin typeface="微软雅黑" pitchFamily="34" charset="-122"/>
                <a:ea typeface="微软雅黑" pitchFamily="34" charset="-122"/>
              </a:rPr>
              <a:t>计算结果。（用该期的上一期历史号码计算）</a:t>
            </a:r>
            <a:endParaRPr lang="zh-CN" altLang="en-US" sz="1400" dirty="0" smtClean="0">
              <a:latin typeface="微软雅黑" pitchFamily="34" charset="-122"/>
              <a:ea typeface="微软雅黑" pitchFamily="34" charset="-122"/>
            </a:endParaRPr>
          </a:p>
          <a:p>
            <a:pPr algn="ctr"/>
            <a:endParaRPr lang="zh-CN" alt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96752"/>
            <a:ext cx="4536504" cy="5212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6" name="线形标注 2 5"/>
          <p:cNvSpPr/>
          <p:nvPr/>
        </p:nvSpPr>
        <p:spPr>
          <a:xfrm>
            <a:off x="6013366" y="1628800"/>
            <a:ext cx="2664296" cy="3456384"/>
          </a:xfrm>
          <a:prstGeom prst="borderCallout2">
            <a:avLst>
              <a:gd name="adj1" fmla="val 18750"/>
              <a:gd name="adj2" fmla="val -8333"/>
              <a:gd name="adj3" fmla="val 18750"/>
              <a:gd name="adj4" fmla="val -16667"/>
              <a:gd name="adj5" fmla="val -8815"/>
              <a:gd name="adj6" fmla="val -18227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16</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891" y="1191922"/>
            <a:ext cx="4792191" cy="55120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6" name="圆角矩形标注 5"/>
          <p:cNvSpPr/>
          <p:nvPr/>
        </p:nvSpPr>
        <p:spPr>
          <a:xfrm>
            <a:off x="2843808" y="2924944"/>
            <a:ext cx="4176464" cy="2664296"/>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16159</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结果</a:t>
            </a:r>
            <a:r>
              <a:rPr lang="zh-CN" altLang="en-US" sz="1400" dirty="0" smtClean="0">
                <a:latin typeface="微软雅黑" pitchFamily="34" charset="-122"/>
                <a:ea typeface="微软雅黑" pitchFamily="34" charset="-122"/>
              </a:rPr>
              <a:t>“</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背景为绿色，表示公式列表中</a:t>
            </a:r>
            <a:r>
              <a:rPr lang="zh-CN" altLang="en-US" sz="1400" dirty="0" smtClean="0">
                <a:latin typeface="微软雅黑" pitchFamily="34" charset="-122"/>
                <a:ea typeface="微软雅黑" pitchFamily="34" charset="-122"/>
              </a:rPr>
              <a:t>序号</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16158</a:t>
            </a:r>
            <a:r>
              <a:rPr lang="zh-CN" altLang="en-US" sz="1400" dirty="0" smtClean="0">
                <a:latin typeface="微软雅黑" pitchFamily="34" charset="-122"/>
                <a:ea typeface="微软雅黑" pitchFamily="34" charset="-122"/>
              </a:rPr>
              <a:t>期算</a:t>
            </a:r>
            <a:r>
              <a:rPr lang="en-US" altLang="zh-CN" sz="1400" dirty="0">
                <a:latin typeface="微软雅黑" pitchFamily="34" charset="-122"/>
                <a:ea typeface="微软雅黑" pitchFamily="34" charset="-122"/>
              </a:rPr>
              <a:t>16159</a:t>
            </a:r>
            <a:r>
              <a:rPr lang="zh-CN" altLang="en-US" sz="1400" dirty="0" smtClean="0">
                <a:latin typeface="微软雅黑" pitchFamily="34" charset="-122"/>
                <a:ea typeface="微软雅黑" pitchFamily="34" charset="-122"/>
              </a:rPr>
              <a:t>期</a:t>
            </a:r>
            <a:r>
              <a:rPr lang="zh-CN" altLang="en-US" sz="1400" dirty="0" smtClean="0">
                <a:latin typeface="微软雅黑" pitchFamily="34" charset="-122"/>
                <a:ea typeface="微软雅黑" pitchFamily="34" charset="-122"/>
              </a:rPr>
              <a:t>的结果</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a:t>
            </a:r>
            <a:r>
              <a:rPr lang="en-US" altLang="zh-CN" sz="1400" dirty="0">
                <a:latin typeface="微软雅黑" pitchFamily="34" charset="-122"/>
                <a:ea typeface="微软雅黑" pitchFamily="34" charset="-122"/>
              </a:rPr>
              <a:t> 16159</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个位（验证的个位单选公式）开奖结果正好</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该期杀错，故背景为绿色</a:t>
            </a:r>
            <a:endParaRPr lang="zh-CN" altLang="en-US" sz="1400"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17</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dirty="0" smtClean="0"/>
              <a:t>快</a:t>
            </a:r>
            <a:r>
              <a:rPr lang="en-US" altLang="zh-CN" dirty="0"/>
              <a:t>3</a:t>
            </a:r>
            <a:r>
              <a:rPr lang="zh-CN" altLang="en-US" dirty="0" smtClean="0"/>
              <a:t>彩超级公式精算师</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9626" y="3840162"/>
            <a:ext cx="3002574" cy="2502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18" y="2874575"/>
            <a:ext cx="1575718" cy="590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标题 1"/>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24" name="TextBox 23"/>
          <p:cNvSpPr txBox="1"/>
          <p:nvPr/>
        </p:nvSpPr>
        <p:spPr>
          <a:xfrm>
            <a:off x="6444209" y="1295657"/>
            <a:ext cx="2520279" cy="5247590"/>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第二步：点“公式过滤设置”按钮设置公式参数，确定后过滤公式（如有必要可以在公式列表中鼠标右键弹出菜单中点“删除未选中公式”菜单删除过滤掉的公式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第三步：搜索公式，可以按照默认设置搜索；</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第四步：选择对应的位，同时选择“计算下期结果”、“最优公式法（”默认），然后点“计算公式”按钮；</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第五步：公式排序设置里面，设置需要保留的项目个数（默认顺序可以不改，默认保留的项目是</a:t>
            </a:r>
            <a:r>
              <a:rPr lang="en-US" altLang="zh-CN" sz="1200" dirty="0" smtClean="0">
                <a:latin typeface="微软雅黑" pitchFamily="34" charset="-122"/>
                <a:ea typeface="微软雅黑" pitchFamily="34" charset="-122"/>
              </a:rPr>
              <a:t>3</a:t>
            </a:r>
            <a:r>
              <a:rPr lang="zh-CN" altLang="en-US" sz="1200" dirty="0" smtClean="0">
                <a:latin typeface="微软雅黑" pitchFamily="34" charset="-122"/>
                <a:ea typeface="微软雅黑" pitchFamily="34" charset="-122"/>
              </a:rPr>
              <a:t>，即保留</a:t>
            </a:r>
            <a:r>
              <a:rPr lang="en-US" altLang="zh-CN" sz="1200" dirty="0" smtClean="0">
                <a:latin typeface="微软雅黑" pitchFamily="34" charset="-122"/>
                <a:ea typeface="微软雅黑" pitchFamily="34" charset="-122"/>
              </a:rPr>
              <a:t>3</a:t>
            </a:r>
            <a:r>
              <a:rPr lang="zh-CN" altLang="en-US" sz="1200" dirty="0" smtClean="0">
                <a:latin typeface="微软雅黑" pitchFamily="34" charset="-122"/>
                <a:ea typeface="微软雅黑" pitchFamily="34" charset="-122"/>
              </a:rPr>
              <a:t>个号码）点“确定”按钮</a:t>
            </a:r>
            <a:endParaRPr lang="en-US" altLang="zh-CN" sz="1200" dirty="0" smtClean="0">
              <a:latin typeface="微软雅黑" pitchFamily="34" charset="-122"/>
              <a:ea typeface="微软雅黑" pitchFamily="34" charset="-122"/>
            </a:endParaRPr>
          </a:p>
          <a:p>
            <a:pPr>
              <a:spcBef>
                <a:spcPts val="600"/>
              </a:spcBef>
              <a:buFont typeface="Arial" pitchFamily="34" charset="0"/>
              <a:buChar char="•"/>
            </a:pPr>
            <a:r>
              <a:rPr lang="zh-CN" altLang="en-US" sz="1200" dirty="0" smtClean="0">
                <a:latin typeface="微软雅黑" pitchFamily="34" charset="-122"/>
                <a:ea typeface="微软雅黑" pitchFamily="34" charset="-122"/>
              </a:rPr>
              <a:t>第六步：在弹出结果列表里面，前面</a:t>
            </a:r>
            <a:r>
              <a:rPr lang="en-US" altLang="zh-CN" sz="1200" dirty="0" smtClean="0">
                <a:latin typeface="微软雅黑" pitchFamily="34" charset="-122"/>
                <a:ea typeface="微软雅黑" pitchFamily="34" charset="-122"/>
              </a:rPr>
              <a:t>3</a:t>
            </a:r>
            <a:r>
              <a:rPr lang="zh-CN" altLang="en-US" sz="1200" dirty="0" smtClean="0">
                <a:latin typeface="微软雅黑" pitchFamily="34" charset="-122"/>
                <a:ea typeface="微软雅黑" pitchFamily="34" charset="-122"/>
              </a:rPr>
              <a:t>个保留的项目即是结果</a:t>
            </a:r>
            <a:endParaRPr lang="zh-CN" altLang="en-US" sz="1200" dirty="0">
              <a:latin typeface="微软雅黑" pitchFamily="34" charset="-122"/>
              <a:ea typeface="微软雅黑" pitchFamily="34" charset="-122"/>
            </a:endParaRPr>
          </a:p>
        </p:txBody>
      </p:sp>
      <p:sp>
        <p:nvSpPr>
          <p:cNvPr id="25"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2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18</a:t>
            </a:fld>
            <a:endParaRPr lang="zh-CN" altLang="en-US" dirty="0"/>
          </a:p>
        </p:txBody>
      </p:sp>
      <p:sp>
        <p:nvSpPr>
          <p:cNvPr id="27" name="页脚占位符 5"/>
          <p:cNvSpPr>
            <a:spLocks noGrp="1"/>
          </p:cNvSpPr>
          <p:nvPr>
            <p:ph type="ftr" sz="quarter" idx="11"/>
          </p:nvPr>
        </p:nvSpPr>
        <p:spPr>
          <a:xfrm>
            <a:off x="3124200" y="6356350"/>
            <a:ext cx="2895600" cy="365125"/>
          </a:xfrm>
        </p:spPr>
        <p:txBody>
          <a:bodyPr/>
          <a:lstStyle/>
          <a:p>
            <a:r>
              <a:rPr lang="zh-CN" altLang="en-US" dirty="0"/>
              <a:t>快</a:t>
            </a:r>
            <a:r>
              <a:rPr lang="en-US" altLang="zh-CN" dirty="0"/>
              <a:t>3</a:t>
            </a:r>
            <a:r>
              <a:rPr lang="zh-CN" altLang="en-US" dirty="0"/>
              <a:t>彩超级</a:t>
            </a:r>
            <a:r>
              <a:rPr lang="zh-CN" altLang="en-US" dirty="0" smtClean="0"/>
              <a:t>公式精算师</a:t>
            </a:r>
            <a:endParaRPr lang="zh-CN" altLang="en-US" dirty="0"/>
          </a:p>
        </p:txBody>
      </p:sp>
      <p:pic>
        <p:nvPicPr>
          <p:cNvPr id="2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102" y="1295558"/>
            <a:ext cx="790575"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202" y="2192262"/>
            <a:ext cx="7524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2658" y="1206242"/>
            <a:ext cx="2025150" cy="1776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746" y="3667454"/>
            <a:ext cx="1104900" cy="50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631" y="4365104"/>
            <a:ext cx="2670062" cy="1848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下箭头 39"/>
          <p:cNvSpPr/>
          <p:nvPr/>
        </p:nvSpPr>
        <p:spPr>
          <a:xfrm>
            <a:off x="611560" y="1771808"/>
            <a:ext cx="342666" cy="4204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下箭头 40"/>
          <p:cNvSpPr/>
          <p:nvPr/>
        </p:nvSpPr>
        <p:spPr>
          <a:xfrm>
            <a:off x="619678" y="4198233"/>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右箭头 41"/>
          <p:cNvSpPr/>
          <p:nvPr/>
        </p:nvSpPr>
        <p:spPr>
          <a:xfrm>
            <a:off x="1269460" y="2364396"/>
            <a:ext cx="412836" cy="285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右箭头 42"/>
          <p:cNvSpPr/>
          <p:nvPr/>
        </p:nvSpPr>
        <p:spPr>
          <a:xfrm>
            <a:off x="3734237" y="2364395"/>
            <a:ext cx="412836" cy="285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左箭头 43"/>
          <p:cNvSpPr/>
          <p:nvPr/>
        </p:nvSpPr>
        <p:spPr>
          <a:xfrm>
            <a:off x="1590036" y="3186636"/>
            <a:ext cx="142622" cy="2771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右箭头 44"/>
          <p:cNvSpPr/>
          <p:nvPr/>
        </p:nvSpPr>
        <p:spPr>
          <a:xfrm>
            <a:off x="2867693" y="5041280"/>
            <a:ext cx="501933"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左箭头 46"/>
          <p:cNvSpPr/>
          <p:nvPr/>
        </p:nvSpPr>
        <p:spPr>
          <a:xfrm>
            <a:off x="3886727" y="3173530"/>
            <a:ext cx="260346" cy="319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下箭头 47"/>
          <p:cNvSpPr/>
          <p:nvPr/>
        </p:nvSpPr>
        <p:spPr>
          <a:xfrm>
            <a:off x="599552" y="3493378"/>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339"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89876" y="3044433"/>
            <a:ext cx="2096851" cy="521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73097" y="1279792"/>
            <a:ext cx="2199103" cy="223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2</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3</a:t>
            </a:fld>
            <a:endParaRPr lang="zh-CN" altLang="en-US" dirty="0"/>
          </a:p>
        </p:txBody>
      </p:sp>
      <p:sp>
        <p:nvSpPr>
          <p:cNvPr id="7"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204864"/>
            <a:ext cx="7071335" cy="2511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sp>
        <p:nvSpPr>
          <p:cNvPr id="1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21"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4</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3856" y="4596951"/>
            <a:ext cx="1049481" cy="704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2461894"/>
            <a:ext cx="5102927" cy="75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6053" y="3315532"/>
            <a:ext cx="3336695" cy="609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3" cstate="print"/>
          <a:srcRect/>
          <a:stretch>
            <a:fillRect/>
          </a:stretch>
        </p:blipFill>
        <p:spPr bwMode="auto">
          <a:xfrm>
            <a:off x="4211960" y="1737096"/>
            <a:ext cx="3960440" cy="521918"/>
          </a:xfrm>
          <a:prstGeom prst="rect">
            <a:avLst/>
          </a:prstGeom>
          <a:noFill/>
          <a:ln w="9525">
            <a:noFill/>
            <a:miter lim="800000"/>
            <a:headEnd/>
            <a:tailEnd/>
          </a:ln>
        </p:spPr>
      </p:pic>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0" name="圆角矩形标注 9"/>
          <p:cNvSpPr/>
          <p:nvPr/>
        </p:nvSpPr>
        <p:spPr>
          <a:xfrm>
            <a:off x="1907704" y="2276872"/>
            <a:ext cx="7056784" cy="93610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smtClean="0"/>
              <a:t>读取文本文档</a:t>
            </a:r>
            <a:r>
              <a:rPr lang="en-US" altLang="zh-CN" sz="1200" dirty="0" smtClean="0"/>
              <a:t>(.txt)</a:t>
            </a:r>
            <a:r>
              <a:rPr lang="zh-CN" altLang="en-US" sz="1200" dirty="0" smtClean="0"/>
              <a:t>中的公式，支持中文公式</a:t>
            </a:r>
            <a:r>
              <a:rPr lang="zh-CN" altLang="zh-CN" sz="1200" dirty="0" smtClean="0">
                <a:latin typeface="微软雅黑" pitchFamily="34" charset="-122"/>
                <a:ea typeface="微软雅黑" pitchFamily="34" charset="-122"/>
              </a:rPr>
              <a:t>，采用最常用的格式，比如：</a:t>
            </a:r>
          </a:p>
          <a:p>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个位单选杀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偶数和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除</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smtClean="0">
                <a:latin typeface="微软雅黑" pitchFamily="34" charset="-122"/>
                <a:ea typeface="微软雅黑" pitchFamily="34" charset="-122"/>
              </a:rPr>
              <a:t>2+</a:t>
            </a:r>
            <a:r>
              <a:rPr lang="zh-CN" altLang="en-US" sz="1200" dirty="0">
                <a:latin typeface="微软雅黑" pitchFamily="34" charset="-122"/>
                <a:ea typeface="微软雅黑" pitchFamily="34" charset="-122"/>
              </a:rPr>
              <a:t>除</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十位码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个位单双</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p>
          <a:p>
            <a:r>
              <a:rPr lang="zh-CN" altLang="zh-CN" sz="1200" dirty="0" smtClean="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偶数和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除</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除</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十位码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个位单双</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r>
              <a:rPr lang="zh-CN" altLang="zh-CN" sz="1200" dirty="0" smtClean="0">
                <a:latin typeface="微软雅黑" pitchFamily="34" charset="-122"/>
                <a:ea typeface="微软雅黑" pitchFamily="34" charset="-122"/>
              </a:rPr>
              <a:t>下期杀</a:t>
            </a:r>
            <a:r>
              <a:rPr lang="zh-CN" altLang="en-US" sz="1200" dirty="0">
                <a:latin typeface="微软雅黑" pitchFamily="34" charset="-122"/>
                <a:ea typeface="微软雅黑" pitchFamily="34" charset="-122"/>
              </a:rPr>
              <a:t>个位单选</a:t>
            </a:r>
            <a:endParaRPr lang="en-US" altLang="zh-CN" sz="1200" dirty="0" smtClean="0">
              <a:latin typeface="微软雅黑" pitchFamily="34" charset="-122"/>
              <a:ea typeface="微软雅黑" pitchFamily="34" charset="-122"/>
            </a:endParaRPr>
          </a:p>
          <a:p>
            <a:r>
              <a:rPr lang="zh-CN" altLang="en-US" sz="1200" dirty="0" smtClean="0">
                <a:latin typeface="微软雅黑" pitchFamily="34" charset="-122"/>
                <a:ea typeface="微软雅黑" pitchFamily="34" charset="-122"/>
              </a:rPr>
              <a:t>选中相应的公式文本文件（</a:t>
            </a:r>
            <a:r>
              <a:rPr lang="en-US" altLang="zh-CN" sz="1200" dirty="0" smtClean="0">
                <a:latin typeface="微软雅黑" pitchFamily="34" charset="-122"/>
                <a:ea typeface="微软雅黑" pitchFamily="34" charset="-122"/>
              </a:rPr>
              <a:t>.txt</a:t>
            </a:r>
            <a:r>
              <a:rPr lang="zh-CN" altLang="en-US" sz="1200" dirty="0" smtClean="0">
                <a:latin typeface="微软雅黑" pitchFamily="34" charset="-122"/>
                <a:ea typeface="微软雅黑" pitchFamily="34" charset="-122"/>
              </a:rPr>
              <a:t>），然后点确定即可</a:t>
            </a:r>
            <a:endParaRPr lang="zh-CN" altLang="en-US" sz="1200" dirty="0"/>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331640" y="1124744"/>
            <a:ext cx="6061514" cy="79208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个位单选</a:t>
            </a:r>
            <a:r>
              <a:rPr lang="zh-CN" altLang="en-US" sz="1200" dirty="0">
                <a:latin typeface="微软雅黑" pitchFamily="34" charset="-122"/>
                <a:ea typeface="微软雅黑" pitchFamily="34" charset="-122"/>
              </a:rPr>
              <a:t>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偶数和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除</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除</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十位码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个位单双</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偶数和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除</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除</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十位码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和数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个位单双</a:t>
            </a:r>
            <a:r>
              <a:rPr lang="en-US" altLang="zh-CN" sz="1200" dirty="0">
                <a:latin typeface="微软雅黑" pitchFamily="34" charset="-122"/>
                <a:ea typeface="微软雅黑" pitchFamily="34" charset="-122"/>
              </a:rPr>
              <a:t>+0=</a:t>
            </a:r>
            <a:r>
              <a:rPr lang="zh-CN" altLang="zh-CN" sz="1200" dirty="0">
                <a:latin typeface="微软雅黑" pitchFamily="34" charset="-122"/>
                <a:ea typeface="微软雅黑" pitchFamily="34" charset="-122"/>
              </a:rPr>
              <a:t>下期</a:t>
            </a:r>
            <a:r>
              <a:rPr lang="zh-CN" altLang="zh-CN" sz="1200" dirty="0" smtClean="0">
                <a:latin typeface="微软雅黑" pitchFamily="34" charset="-122"/>
                <a:ea typeface="微软雅黑" pitchFamily="34" charset="-122"/>
              </a:rPr>
              <a:t>杀</a:t>
            </a:r>
            <a:r>
              <a:rPr lang="zh-CN" altLang="en-US" sz="1200" dirty="0">
                <a:latin typeface="微软雅黑" pitchFamily="34" charset="-122"/>
                <a:ea typeface="微软雅黑" pitchFamily="34" charset="-122"/>
              </a:rPr>
              <a:t>个位单选</a:t>
            </a:r>
            <a:endParaRPr lang="en-US" altLang="zh-CN" sz="1200" dirty="0">
              <a:latin typeface="微软雅黑" pitchFamily="34" charset="-122"/>
              <a:ea typeface="微软雅黑" pitchFamily="34" charset="-122"/>
            </a:endParaRPr>
          </a:p>
        </p:txBody>
      </p:sp>
      <p:sp>
        <p:nvSpPr>
          <p:cNvPr id="17" name="圆角矩形标注 16"/>
          <p:cNvSpPr/>
          <p:nvPr/>
        </p:nvSpPr>
        <p:spPr>
          <a:xfrm>
            <a:off x="7487816" y="1124744"/>
            <a:ext cx="1656184" cy="72008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5060581" y="5085184"/>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22"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5</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0756" y="3372456"/>
            <a:ext cx="1016937" cy="596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0756" y="4993085"/>
            <a:ext cx="1396534" cy="745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19938" y="4085179"/>
            <a:ext cx="2672542" cy="2715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412776"/>
            <a:ext cx="4678147"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6</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cxnSp>
        <p:nvCxnSpPr>
          <p:cNvPr id="12" name="直接连接符 11"/>
          <p:cNvCxnSpPr>
            <a:stCxn id="9" idx="3"/>
          </p:cNvCxnSpPr>
          <p:nvPr/>
        </p:nvCxnSpPr>
        <p:spPr>
          <a:xfrm flipV="1">
            <a:off x="4067944" y="2276872"/>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a:t>
            </a:r>
            <a:r>
              <a:rPr lang="zh-CN" altLang="en-US" sz="1400" dirty="0">
                <a:solidFill>
                  <a:srgbClr val="FF0000"/>
                </a:solidFill>
                <a:latin typeface="微软雅黑" pitchFamily="34" charset="-122"/>
                <a:ea typeface="微软雅黑" pitchFamily="34" charset="-122"/>
              </a:rPr>
              <a:t>个位</a:t>
            </a:r>
            <a:r>
              <a:rPr lang="zh-CN" altLang="en-US" sz="1400" dirty="0" smtClean="0">
                <a:solidFill>
                  <a:srgbClr val="FF0000"/>
                </a:solidFill>
                <a:latin typeface="微软雅黑" pitchFamily="34" charset="-122"/>
                <a:ea typeface="微软雅黑" pitchFamily="34" charset="-122"/>
              </a:rPr>
              <a:t>”、</a:t>
            </a:r>
            <a:r>
              <a:rPr lang="zh-CN" altLang="en-US" sz="1400" dirty="0">
                <a:solidFill>
                  <a:srgbClr val="FF0000"/>
                </a:solidFill>
                <a:latin typeface="微软雅黑" pitchFamily="34" charset="-122"/>
                <a:ea typeface="微软雅黑" pitchFamily="34" charset="-122"/>
              </a:rPr>
              <a:t>“十位”、 </a:t>
            </a:r>
            <a:r>
              <a:rPr lang="zh-CN" altLang="en-US" sz="1400" dirty="0" smtClean="0">
                <a:solidFill>
                  <a:srgbClr val="FF0000"/>
                </a:solidFill>
                <a:latin typeface="微软雅黑" pitchFamily="34" charset="-122"/>
                <a:ea typeface="微软雅黑" pitchFamily="34" charset="-122"/>
              </a:rPr>
              <a:t>“百位”</a:t>
            </a:r>
            <a:r>
              <a:rPr lang="zh-CN" altLang="en-US" sz="1400" dirty="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“通选”、“单选”等</a:t>
            </a:r>
            <a:r>
              <a:rPr lang="en-US" altLang="zh-CN" sz="1400" dirty="0" smtClean="0">
                <a:solidFill>
                  <a:srgbClr val="FF0000"/>
                </a:solidFill>
                <a:latin typeface="微软雅黑" pitchFamily="34" charset="-122"/>
                <a:ea typeface="微软雅黑" pitchFamily="34" charset="-122"/>
              </a:rPr>
              <a:t>9</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6" y="2420888"/>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827585" y="1700808"/>
            <a:ext cx="3240360"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4678147"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7</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
        <p:nvSpPr>
          <p:cNvPr id="11" name="矩形 10"/>
          <p:cNvSpPr/>
          <p:nvPr/>
        </p:nvSpPr>
        <p:spPr>
          <a:xfrm>
            <a:off x="827584" y="2075182"/>
            <a:ext cx="3384376"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8781"/>
              <a:gd name="adj6" fmla="val -42426"/>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4678147"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628800"/>
            <a:ext cx="1008112" cy="4392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8</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4678147"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642"/>
              <a:gd name="adj6" fmla="val -4555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827584" y="2420888"/>
            <a:ext cx="3312368"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2016/6/15</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9</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en-US" altLang="zh-CN" dirty="0"/>
              <a:t>3D</a:t>
            </a:r>
            <a:r>
              <a:rPr lang="zh-CN" altLang="en-US" dirty="0"/>
              <a:t>彩超级公式精算师</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2072</Words>
  <Application>Microsoft Office PowerPoint</Application>
  <PresentationFormat>全屏显示(4:3)</PresentationFormat>
  <Paragraphs>170</Paragraphs>
  <Slides>18</Slides>
  <Notes>2</Notes>
  <HiddenSlides>0</HiddenSlides>
  <MMClips>0</MMClips>
  <ScaleCrop>false</ScaleCrop>
  <HeadingPairs>
    <vt:vector size="4" baseType="variant">
      <vt:variant>
        <vt:lpstr>主题</vt:lpstr>
      </vt:variant>
      <vt:variant>
        <vt:i4>2</vt:i4>
      </vt:variant>
      <vt:variant>
        <vt:lpstr>幻灯片标题</vt:lpstr>
      </vt:variant>
      <vt:variant>
        <vt:i4>18</vt:i4>
      </vt:variant>
    </vt:vector>
  </HeadingPairs>
  <TitlesOfParts>
    <vt:vector size="20" baseType="lpstr">
      <vt:lpstr>1_自定义设计方案</vt:lpstr>
      <vt:lpstr>自定义设计方案</vt:lpstr>
      <vt:lpstr>PowerPoint 演示文稿</vt:lpstr>
      <vt:lpstr>第一篇：主界面介绍</vt:lpstr>
      <vt:lpstr>1.功能区域分布情况</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TonyFu</cp:lastModifiedBy>
  <cp:revision>118</cp:revision>
  <dcterms:created xsi:type="dcterms:W3CDTF">2013-07-15T19:45:04Z</dcterms:created>
  <dcterms:modified xsi:type="dcterms:W3CDTF">2016-06-16T00:08:24Z</dcterms:modified>
</cp:coreProperties>
</file>