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2"/>
  </p:notesMasterIdLst>
  <p:sldIdLst>
    <p:sldId id="256" r:id="rId3"/>
    <p:sldId id="260" r:id="rId4"/>
    <p:sldId id="278" r:id="rId5"/>
    <p:sldId id="259" r:id="rId6"/>
    <p:sldId id="261" r:id="rId7"/>
    <p:sldId id="263" r:id="rId8"/>
    <p:sldId id="264" r:id="rId9"/>
    <p:sldId id="268" r:id="rId10"/>
    <p:sldId id="267" r:id="rId11"/>
    <p:sldId id="269" r:id="rId12"/>
    <p:sldId id="270" r:id="rId13"/>
    <p:sldId id="265"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2018-3-14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extLst>
      <p:ext uri="{BB962C8B-B14F-4D97-AF65-F5344CB8AC3E}">
        <p14:creationId xmlns:p14="http://schemas.microsoft.com/office/powerpoint/2010/main" val="1408432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3</a:t>
            </a:fld>
            <a:endParaRPr lang="zh-CN" altLang="en-US"/>
          </a:p>
        </p:txBody>
      </p:sp>
    </p:spTree>
    <p:extLst>
      <p:ext uri="{BB962C8B-B14F-4D97-AF65-F5344CB8AC3E}">
        <p14:creationId xmlns:p14="http://schemas.microsoft.com/office/powerpoint/2010/main" val="318525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2A62CD0-DD35-424C-8E5A-9A33B5C458F0}"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9B87D7A-BA34-4288-8C0F-9FCC33641666}"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5CB63A6-E6C8-4C69-AD32-8BA14EE23F4F}"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E1882C2-E228-425A-8554-6CC1D2E4A3A7}"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583C36-0850-46BA-93D1-65D9E179E60B}"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DD94574-51AE-4634-A4E5-5603961BA04D}"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6162E55-0F24-4207-837D-0CE00E014B60}"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7DFA453-6DA4-491A-BC99-AC05F65C3112}" type="datetime1">
              <a:rPr lang="zh-CN" altLang="en-US" smtClean="0"/>
              <a:t>2018-3-14</a:t>
            </a:fld>
            <a:endParaRPr lang="zh-CN" altLang="en-US"/>
          </a:p>
        </p:txBody>
      </p:sp>
      <p:sp>
        <p:nvSpPr>
          <p:cNvPr id="8" name="页脚占位符 7"/>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0EE1D33-87AD-4528-9570-AF1D6ADB8C6A}" type="datetime1">
              <a:rPr lang="zh-CN" altLang="en-US" smtClean="0"/>
              <a:t>2018-3-14</a:t>
            </a:fld>
            <a:endParaRPr lang="zh-CN" altLang="en-US"/>
          </a:p>
        </p:txBody>
      </p:sp>
      <p:sp>
        <p:nvSpPr>
          <p:cNvPr id="4" name="页脚占位符 3"/>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2795ED8-826B-4ABD-B945-E52A9B9AC02C}" type="datetime1">
              <a:rPr lang="zh-CN" altLang="en-US" smtClean="0"/>
              <a:t>2018-3-14</a:t>
            </a:fld>
            <a:endParaRPr lang="zh-CN" altLang="en-US"/>
          </a:p>
        </p:txBody>
      </p:sp>
      <p:sp>
        <p:nvSpPr>
          <p:cNvPr id="3" name="页脚占位符 2"/>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F07C995-F1EF-464A-A582-BD4D35535C56}"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057D0B0-106A-4C11-BE9F-8A33D14D6A3C}"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F1ABE41-9F48-4240-9A7E-EC81145E289E}"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98264BC-8574-4DBC-9AE7-661D7395D36A}"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43B604B-044E-45FE-9E76-180A9135E238}"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EED62B5-FF55-45E9-9ADF-F47F81B2215B}"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1AD8438-7A95-41D0-B506-B53BA3E7DA24}"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E09AF2D-E875-4B14-876A-C4B27B12D76D}" type="datetime1">
              <a:rPr lang="zh-CN" altLang="en-US" smtClean="0"/>
              <a:t>2018-3-14</a:t>
            </a:fld>
            <a:endParaRPr lang="zh-CN" altLang="en-US"/>
          </a:p>
        </p:txBody>
      </p:sp>
      <p:sp>
        <p:nvSpPr>
          <p:cNvPr id="8" name="页脚占位符 7"/>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EDF6C99-330A-4AE3-9567-D33AE2414E29}" type="datetime1">
              <a:rPr lang="zh-CN" altLang="en-US" smtClean="0"/>
              <a:t>2018-3-14</a:t>
            </a:fld>
            <a:endParaRPr lang="zh-CN" altLang="en-US"/>
          </a:p>
        </p:txBody>
      </p:sp>
      <p:sp>
        <p:nvSpPr>
          <p:cNvPr id="4" name="页脚占位符 3"/>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9F049DE-FB98-4C90-9C10-D1C3B00B894C}" type="datetime1">
              <a:rPr lang="zh-CN" altLang="en-US" smtClean="0"/>
              <a:t>2018-3-14</a:t>
            </a:fld>
            <a:endParaRPr lang="zh-CN" altLang="en-US"/>
          </a:p>
        </p:txBody>
      </p:sp>
      <p:sp>
        <p:nvSpPr>
          <p:cNvPr id="3" name="页脚占位符 2"/>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22EB073-706D-40DC-BB95-4E467ACA75A1}"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D8E068A-1A49-455C-AB2A-18CB319CF7F5}"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5CCC2-DDD0-4395-95DC-E51E23F9EBB4}" type="datetime1">
              <a:rPr lang="zh-CN" altLang="en-US" smtClean="0"/>
              <a:t>2018-3-14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B3AF8-0883-4B3D-AF6C-3A53C8A3A766}" type="datetime1">
              <a:rPr lang="zh-CN" altLang="en-US" smtClean="0"/>
              <a:t>2018-3-14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680" y="207994"/>
            <a:ext cx="8153776" cy="473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日期占位符 4"/>
          <p:cNvSpPr>
            <a:spLocks noGrp="1"/>
          </p:cNvSpPr>
          <p:nvPr>
            <p:ph type="dt" sz="half" idx="10"/>
          </p:nvPr>
        </p:nvSpPr>
        <p:spPr/>
        <p:txBody>
          <a:bodyPr/>
          <a:lstStyle/>
          <a:p>
            <a:fld id="{340A3DE3-95C7-4687-8F6F-ED2BB06BE024}" type="datetime1">
              <a:rPr lang="zh-CN" altLang="en-US" smtClean="0"/>
              <a:t>2018-3-14</a:t>
            </a:fld>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15" name="页脚占位符 5"/>
          <p:cNvSpPr>
            <a:spLocks noGrp="1"/>
          </p:cNvSpPr>
          <p:nvPr>
            <p:ph type="ftr" sz="quarter" idx="11"/>
          </p:nvPr>
        </p:nvSpPr>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3" y="1322933"/>
            <a:ext cx="4855039" cy="4932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031"/>
              <a:gd name="adj6" fmla="val -49682"/>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683568" y="2420888"/>
            <a:ext cx="3312368"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4"/>
          <p:cNvSpPr>
            <a:spLocks noGrp="1"/>
          </p:cNvSpPr>
          <p:nvPr>
            <p:ph type="dt" sz="half" idx="10"/>
          </p:nvPr>
        </p:nvSpPr>
        <p:spPr>
          <a:xfrm>
            <a:off x="457200" y="6356350"/>
            <a:ext cx="2133600" cy="365125"/>
          </a:xfrm>
        </p:spPr>
        <p:txBody>
          <a:bodyPr/>
          <a:lstStyle/>
          <a:p>
            <a:fld id="{CD663D1B-D7BE-40E6-8D6F-4BF9AF0BCF68}" type="datetime1">
              <a:rPr lang="zh-CN" altLang="en-US" smtClean="0"/>
              <a:t>2018-3-14</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10</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22933"/>
            <a:ext cx="4855039" cy="4932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054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11560" y="3717032"/>
            <a:ext cx="3672408" cy="24482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2EB00877-F029-481C-BB91-4B42B37696E3}" type="datetime1">
              <a:rPr lang="zh-CN" altLang="en-US" smtClean="0"/>
              <a:t>2018-3-14</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11</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811" y="1728546"/>
            <a:ext cx="4922503" cy="1277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8BD1BE3D-EF41-4937-B07B-B9647CF11DA7}" type="datetime1">
              <a:rPr lang="zh-CN" altLang="en-US" smtClean="0"/>
              <a:t>2018-3-14</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12</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
        <p:nvSpPr>
          <p:cNvPr id="6" name="线形标注 2 5"/>
          <p:cNvSpPr/>
          <p:nvPr/>
        </p:nvSpPr>
        <p:spPr>
          <a:xfrm>
            <a:off x="6156176" y="1647292"/>
            <a:ext cx="2664296" cy="1440160"/>
          </a:xfrm>
          <a:prstGeom prst="borderCallout2">
            <a:avLst>
              <a:gd name="adj1" fmla="val 18750"/>
              <a:gd name="adj2" fmla="val -2997"/>
              <a:gd name="adj3" fmla="val 18750"/>
              <a:gd name="adj4" fmla="val -16667"/>
              <a:gd name="adj5" fmla="val 54998"/>
              <a:gd name="adj6" fmla="val -17549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a:t>
            </a:r>
            <a:r>
              <a:rPr lang="zh-CN" altLang="en-US" smtClean="0">
                <a:latin typeface="微软雅黑" pitchFamily="34" charset="-122"/>
                <a:ea typeface="微软雅黑" pitchFamily="34" charset="-122"/>
              </a:rPr>
              <a:t>的种类。</a:t>
            </a:r>
            <a:endParaRPr lang="zh-CN" altLang="en-US" dirty="0">
              <a:latin typeface="微软雅黑" pitchFamily="34" charset="-122"/>
              <a:ea typeface="微软雅黑" pitchFamily="34" charset="-122"/>
            </a:endParaRP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142" y="4146792"/>
            <a:ext cx="1570365" cy="144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线形标注 3 9"/>
          <p:cNvSpPr/>
          <p:nvPr/>
        </p:nvSpPr>
        <p:spPr>
          <a:xfrm>
            <a:off x="5940152" y="4545124"/>
            <a:ext cx="2736304" cy="648072"/>
          </a:xfrm>
          <a:prstGeom prst="borderCallout3">
            <a:avLst>
              <a:gd name="adj1" fmla="val 18750"/>
              <a:gd name="adj2" fmla="val -8333"/>
              <a:gd name="adj3" fmla="val 18750"/>
              <a:gd name="adj4" fmla="val -16667"/>
              <a:gd name="adj5" fmla="val 18751"/>
              <a:gd name="adj6" fmla="val -54328"/>
              <a:gd name="adj7" fmla="val 109776"/>
              <a:gd name="adj8" fmla="val -14245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2530" y="1885156"/>
            <a:ext cx="6438900"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611560" y="1196752"/>
            <a:ext cx="1368152" cy="648072"/>
          </a:xfrm>
          <a:prstGeom prst="borderCallout3">
            <a:avLst>
              <a:gd name="adj1" fmla="val 18750"/>
              <a:gd name="adj2" fmla="val -4021"/>
              <a:gd name="adj3" fmla="val 18750"/>
              <a:gd name="adj4" fmla="val -26908"/>
              <a:gd name="adj5" fmla="val 100000"/>
              <a:gd name="adj6" fmla="val -26908"/>
              <a:gd name="adj7" fmla="val 122645"/>
              <a:gd name="adj8" fmla="val 11698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2627784" y="1196752"/>
            <a:ext cx="3528392" cy="648072"/>
          </a:xfrm>
          <a:prstGeom prst="borderCallout3">
            <a:avLst>
              <a:gd name="adj1" fmla="val 18750"/>
              <a:gd name="adj2" fmla="val -1645"/>
              <a:gd name="adj3" fmla="val 20051"/>
              <a:gd name="adj4" fmla="val -10360"/>
              <a:gd name="adj5" fmla="val 102601"/>
              <a:gd name="adj6" fmla="val -11196"/>
              <a:gd name="adj7" fmla="val 130519"/>
              <a:gd name="adj8" fmla="val 3493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
        <p:nvSpPr>
          <p:cNvPr id="20" name="线形标注 3 19"/>
          <p:cNvSpPr/>
          <p:nvPr/>
        </p:nvSpPr>
        <p:spPr>
          <a:xfrm>
            <a:off x="6588224" y="1196752"/>
            <a:ext cx="2376264" cy="648072"/>
          </a:xfrm>
          <a:prstGeom prst="borderCallout3">
            <a:avLst>
              <a:gd name="adj1" fmla="val 18750"/>
              <a:gd name="adj2" fmla="val -530"/>
              <a:gd name="adj3" fmla="val 21595"/>
              <a:gd name="adj4" fmla="val -13091"/>
              <a:gd name="adj5" fmla="val 118774"/>
              <a:gd name="adj6" fmla="val -13393"/>
              <a:gd name="adj7" fmla="val 134195"/>
              <a:gd name="adj8" fmla="val -1287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可以得出历史所有期用选中公式计算的结果与开奖见过的对照（运算时间很久）</a:t>
            </a:r>
            <a:endParaRPr lang="zh-CN" altLang="en-US" sz="1400"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B6C2A36C-CF0D-40FC-B8EE-39F3880BD20E}" type="datetime1">
              <a:rPr lang="zh-CN" altLang="en-US" smtClean="0"/>
              <a:t>2018-3-14</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13</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sp>
        <p:nvSpPr>
          <p:cNvPr id="5" name="燕尾形箭头 4"/>
          <p:cNvSpPr/>
          <p:nvPr/>
        </p:nvSpPr>
        <p:spPr>
          <a:xfrm>
            <a:off x="1979712" y="3068960"/>
            <a:ext cx="576064"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燕尾形箭头 6"/>
          <p:cNvSpPr/>
          <p:nvPr/>
        </p:nvSpPr>
        <p:spPr>
          <a:xfrm>
            <a:off x="5271300" y="3068960"/>
            <a:ext cx="52483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67544" y="5229200"/>
            <a:ext cx="8280920" cy="1231106"/>
          </a:xfrm>
          <a:prstGeom prst="rect">
            <a:avLst/>
          </a:prstGeom>
          <a:noFill/>
        </p:spPr>
        <p:txBody>
          <a:bodyPr wrap="square" rtlCol="0">
            <a:spAutoFit/>
          </a:bodyPr>
          <a:lstStyle/>
          <a:p>
            <a:r>
              <a:rPr lang="zh-CN" altLang="en-US" sz="1400" dirty="0" smtClean="0">
                <a:latin typeface="微软雅黑" pitchFamily="34" charset="-122"/>
                <a:ea typeface="微软雅黑" pitchFamily="34" charset="-122"/>
              </a:rPr>
              <a:t>这里通过“公式过滤设置”按钮，可以进入公式过滤设置窗口，里面默认的参数都是所有公式的每种参数的范围，如果不修改的话就不能过滤掉任何现有公式，我们可以通过提高一些参数的值，比如加大正确率或者连对最小值减少连挫最大值，提高公式的整体参数性能，被过滤的参数序号变灰色，保留的参数序号依然是蓝色。</a:t>
            </a:r>
            <a:endParaRPr lang="en-US" altLang="zh-CN" sz="1400"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sp>
        <p:nvSpPr>
          <p:cNvPr id="13" name="日期占位符 4"/>
          <p:cNvSpPr>
            <a:spLocks noGrp="1"/>
          </p:cNvSpPr>
          <p:nvPr>
            <p:ph type="dt" sz="half" idx="10"/>
          </p:nvPr>
        </p:nvSpPr>
        <p:spPr>
          <a:xfrm>
            <a:off x="457200" y="6356350"/>
            <a:ext cx="2133600" cy="365125"/>
          </a:xfrm>
        </p:spPr>
        <p:txBody>
          <a:bodyPr/>
          <a:lstStyle/>
          <a:p>
            <a:fld id="{70990B04-6087-4730-892A-A49E4609BF33}" type="datetime1">
              <a:rPr lang="zh-CN" altLang="en-US" smtClean="0"/>
              <a:t>2018-3-14</a:t>
            </a:fld>
            <a:endParaRPr lang="zh-CN" altLang="en-US" dirty="0"/>
          </a:p>
        </p:txBody>
      </p:sp>
      <p:sp>
        <p:nvSpPr>
          <p:cNvPr id="15"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14</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499" y="3000017"/>
            <a:ext cx="1015543" cy="645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8607" y="2267795"/>
            <a:ext cx="2668150" cy="2340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9286" y="1713709"/>
            <a:ext cx="3241740" cy="3227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105" y="1052736"/>
            <a:ext cx="4343400" cy="437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263453"/>
              <a:gd name="adj8" fmla="val 104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
        <p:nvSpPr>
          <p:cNvPr id="8" name="日期占位符 4"/>
          <p:cNvSpPr>
            <a:spLocks noGrp="1"/>
          </p:cNvSpPr>
          <p:nvPr>
            <p:ph type="dt" sz="half" idx="10"/>
          </p:nvPr>
        </p:nvSpPr>
        <p:spPr>
          <a:xfrm>
            <a:off x="457200" y="6356350"/>
            <a:ext cx="2133600" cy="365125"/>
          </a:xfrm>
        </p:spPr>
        <p:txBody>
          <a:bodyPr/>
          <a:lstStyle/>
          <a:p>
            <a:fld id="{62FD8247-AE0B-46BA-A92D-7F83261C4772}" type="datetime1">
              <a:rPr lang="zh-CN" altLang="en-US" smtClean="0"/>
              <a:t>2018-3-14</a:t>
            </a:fld>
            <a:endParaRPr lang="zh-CN" altLang="en-US" dirty="0"/>
          </a:p>
        </p:txBody>
      </p:sp>
      <p:sp>
        <p:nvSpPr>
          <p:cNvPr id="10"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15</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97" y="1304764"/>
            <a:ext cx="5146106" cy="1692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003F150-B706-407B-B005-25AEE5FF9F93}" type="datetime1">
              <a:rPr lang="zh-CN" altLang="en-US" smtClean="0"/>
              <a:t>2018-3-14</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16</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9" name="线形标注 2 8"/>
          <p:cNvSpPr/>
          <p:nvPr/>
        </p:nvSpPr>
        <p:spPr>
          <a:xfrm>
            <a:off x="5724128" y="3289739"/>
            <a:ext cx="2232248" cy="2376264"/>
          </a:xfrm>
          <a:prstGeom prst="borderCallout2">
            <a:avLst>
              <a:gd name="adj1" fmla="val -3594"/>
              <a:gd name="adj2" fmla="val 5792"/>
              <a:gd name="adj3" fmla="val -11672"/>
              <a:gd name="adj4" fmla="val -1219"/>
              <a:gd name="adj5" fmla="val -28772"/>
              <a:gd name="adj6" fmla="val -8801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sp>
        <p:nvSpPr>
          <p:cNvPr id="6" name="线形标注 2 5"/>
          <p:cNvSpPr/>
          <p:nvPr/>
        </p:nvSpPr>
        <p:spPr>
          <a:xfrm>
            <a:off x="1115616" y="3284984"/>
            <a:ext cx="2088232" cy="2376264"/>
          </a:xfrm>
          <a:prstGeom prst="borderCallout2">
            <a:avLst>
              <a:gd name="adj1" fmla="val 18750"/>
              <a:gd name="adj2" fmla="val -8333"/>
              <a:gd name="adj3" fmla="val 3480"/>
              <a:gd name="adj4" fmla="val -18349"/>
              <a:gd name="adj5" fmla="val -56218"/>
              <a:gd name="adj6" fmla="val -221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a:t>
            </a:r>
            <a:r>
              <a:rPr lang="en-US" altLang="zh-CN"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验算选择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“计算下期结果”：该选项选中计算的是软件历史号码最后下一期尚未开奖的结果</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“验证历史结果”：该选项验算输入框内指定期</a:t>
            </a:r>
            <a:r>
              <a:rPr lang="zh-CN" altLang="en-US" sz="1400" smtClean="0">
                <a:latin typeface="微软雅黑" pitchFamily="34" charset="-122"/>
                <a:ea typeface="微软雅黑" pitchFamily="34" charset="-122"/>
              </a:rPr>
              <a:t>号的当期</a:t>
            </a:r>
            <a:r>
              <a:rPr lang="zh-CN" altLang="en-US" sz="1400" dirty="0" smtClean="0">
                <a:latin typeface="微软雅黑" pitchFamily="34" charset="-122"/>
                <a:ea typeface="微软雅黑" pitchFamily="34" charset="-122"/>
              </a:rPr>
              <a:t>的</a:t>
            </a:r>
            <a:r>
              <a:rPr lang="zh-CN" altLang="en-US" sz="1400" smtClean="0">
                <a:latin typeface="微软雅黑" pitchFamily="34" charset="-122"/>
                <a:ea typeface="微软雅黑" pitchFamily="34" charset="-122"/>
              </a:rPr>
              <a:t>计算结果。（用该期的上一期历史号码计算）</a:t>
            </a:r>
            <a:endParaRPr lang="zh-CN" altLang="en-US" sz="1400" dirty="0" smtClean="0">
              <a:latin typeface="微软雅黑" pitchFamily="34" charset="-122"/>
              <a:ea typeface="微软雅黑" pitchFamily="34" charset="-122"/>
            </a:endParaRPr>
          </a:p>
          <a:p>
            <a:pPr algn="ctr"/>
            <a:endParaRPr lang="zh-CN" alt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96752"/>
            <a:ext cx="4536504"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6" name="线形标注 2 5"/>
          <p:cNvSpPr/>
          <p:nvPr/>
        </p:nvSpPr>
        <p:spPr>
          <a:xfrm>
            <a:off x="6013366" y="1628800"/>
            <a:ext cx="2664296" cy="3456384"/>
          </a:xfrm>
          <a:prstGeom prst="borderCallout2">
            <a:avLst>
              <a:gd name="adj1" fmla="val 18750"/>
              <a:gd name="adj2" fmla="val -8333"/>
              <a:gd name="adj3" fmla="val 18750"/>
              <a:gd name="adj4" fmla="val -16667"/>
              <a:gd name="adj5" fmla="val -8970"/>
              <a:gd name="adj6" fmla="val -18530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1799A97C-7C18-4A1B-8575-CDF7269C3D9C}" type="datetime1">
              <a:rPr lang="zh-CN" altLang="en-US" smtClean="0"/>
              <a:t>2018-3-14</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17</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268759"/>
            <a:ext cx="6048672" cy="5143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6" name="圆角矩形标注 5"/>
          <p:cNvSpPr/>
          <p:nvPr/>
        </p:nvSpPr>
        <p:spPr>
          <a:xfrm>
            <a:off x="4067944" y="2636912"/>
            <a:ext cx="4176464"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2016282</a:t>
            </a:r>
            <a:r>
              <a:rPr lang="zh-CN" altLang="en-US" sz="1400" dirty="0" smtClean="0">
                <a:latin typeface="微软雅黑" pitchFamily="34" charset="-122"/>
                <a:ea typeface="微软雅黑" pitchFamily="34" charset="-122"/>
              </a:rPr>
              <a:t>”的“公式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”结果“</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”背景为绿色，表示公式列表中序号</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的公式，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2016281</a:t>
            </a:r>
            <a:r>
              <a:rPr lang="zh-CN" altLang="en-US" sz="1400" dirty="0" smtClean="0">
                <a:latin typeface="微软雅黑" pitchFamily="34" charset="-122"/>
                <a:ea typeface="微软雅黑" pitchFamily="34" charset="-122"/>
              </a:rPr>
              <a:t>期算</a:t>
            </a:r>
            <a:r>
              <a:rPr lang="en-US" altLang="zh-CN" sz="1400" dirty="0">
                <a:latin typeface="微软雅黑" pitchFamily="34" charset="-122"/>
                <a:ea typeface="微软雅黑" pitchFamily="34" charset="-122"/>
              </a:rPr>
              <a:t>2016282</a:t>
            </a:r>
            <a:r>
              <a:rPr lang="zh-CN" altLang="en-US" sz="1400" dirty="0" smtClean="0">
                <a:latin typeface="微软雅黑" pitchFamily="34" charset="-122"/>
                <a:ea typeface="微软雅黑" pitchFamily="34" charset="-122"/>
              </a:rPr>
              <a:t>期的结果为</a:t>
            </a:r>
            <a:r>
              <a:rPr lang="en-US" altLang="zh-CN" sz="1400" dirty="0" smtClean="0">
                <a:latin typeface="微软雅黑" pitchFamily="34" charset="-122"/>
                <a:ea typeface="微软雅黑" pitchFamily="34" charset="-122"/>
              </a:rPr>
              <a:t>7</a:t>
            </a:r>
            <a:r>
              <a:rPr lang="zh-CN" altLang="en-US" sz="1400" dirty="0" smtClean="0">
                <a:latin typeface="微软雅黑" pitchFamily="34" charset="-122"/>
                <a:ea typeface="微软雅黑" pitchFamily="34" charset="-122"/>
              </a:rPr>
              <a:t>，</a:t>
            </a:r>
            <a:r>
              <a:rPr lang="en-US" altLang="zh-CN" sz="1400" dirty="0">
                <a:latin typeface="微软雅黑" pitchFamily="34" charset="-122"/>
                <a:ea typeface="微软雅黑" pitchFamily="34" charset="-122"/>
              </a:rPr>
              <a:t> 2 2016282</a:t>
            </a:r>
            <a:r>
              <a:rPr lang="zh-CN" altLang="en-US" sz="1400" dirty="0" smtClean="0">
                <a:latin typeface="微软雅黑" pitchFamily="34" charset="-122"/>
                <a:ea typeface="微软雅黑" pitchFamily="34" charset="-122"/>
              </a:rPr>
              <a:t>第一位（当前验算的第一位公式）开奖结果正好为</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，该期杀错，故背景为绿色</a:t>
            </a:r>
            <a:endParaRPr lang="zh-CN" altLang="en-US" sz="1400"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BDE4AAD5-4ED3-4C60-AC6F-D066E52977E1}" type="datetime1">
              <a:rPr lang="zh-CN" altLang="en-US" smtClean="0"/>
              <a:t>2018-3-14</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18</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552" y="5764182"/>
            <a:ext cx="2340085" cy="541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44" y="4378312"/>
            <a:ext cx="3139720" cy="1927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08" y="2984931"/>
            <a:ext cx="1425956" cy="481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2750" y="3039497"/>
            <a:ext cx="1974465" cy="45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11" name="TextBox 10"/>
          <p:cNvSpPr txBox="1"/>
          <p:nvPr/>
        </p:nvSpPr>
        <p:spPr>
          <a:xfrm>
            <a:off x="6444209" y="1295657"/>
            <a:ext cx="2520279" cy="4324261"/>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第二步：点“公式过滤设置”按钮设置公式参数，确定后过滤公式（如有必要可以在公式列表中鼠标右键弹出菜单中点“删除未选中公式”菜单删除过滤掉的公式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第三步：搜索公式，可以按照默认设置搜索；</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第四步：选择对应的位，同时选择“计算下期结果”、“最优公式法（”默认），然后点“计算公式”按钮；</a:t>
            </a:r>
            <a:endParaRPr lang="en-US" altLang="zh-CN" sz="1200" dirty="0" smtClean="0">
              <a:latin typeface="微软雅黑" pitchFamily="34" charset="-122"/>
              <a:ea typeface="微软雅黑" pitchFamily="34" charset="-122"/>
            </a:endParaRPr>
          </a:p>
          <a:p>
            <a:pPr>
              <a:spcBef>
                <a:spcPts val="600"/>
              </a:spcBef>
              <a:buFont typeface="Arial" pitchFamily="34" charset="0"/>
              <a:buChar char="•"/>
            </a:pPr>
            <a:r>
              <a:rPr lang="zh-CN" altLang="en-US" sz="1200" dirty="0" smtClean="0">
                <a:latin typeface="微软雅黑" pitchFamily="34" charset="-122"/>
                <a:ea typeface="微软雅黑" pitchFamily="34" charset="-122"/>
              </a:rPr>
              <a:t>第五步：在弹出结果列表里面，每一位排除了前面位开奖结果所剩下的排名最前的的号码即是结果</a:t>
            </a:r>
            <a:endParaRPr lang="zh-CN" altLang="en-US" sz="1200"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BF020740-9BCA-47B3-881B-50C58B43523E}" type="datetime1">
              <a:rPr lang="zh-CN" altLang="en-US" smtClean="0"/>
              <a:t>2018-3-14</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19</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pic>
        <p:nvPicPr>
          <p:cNvPr id="717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202" y="2192262"/>
            <a:ext cx="7524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0443" y="3657753"/>
            <a:ext cx="1104900" cy="50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下箭头 6"/>
          <p:cNvSpPr/>
          <p:nvPr/>
        </p:nvSpPr>
        <p:spPr>
          <a:xfrm>
            <a:off x="611560" y="1771808"/>
            <a:ext cx="342666" cy="4204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下箭头 28"/>
          <p:cNvSpPr/>
          <p:nvPr/>
        </p:nvSpPr>
        <p:spPr>
          <a:xfrm>
            <a:off x="590611" y="4202221"/>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1269460" y="2364396"/>
            <a:ext cx="412836" cy="285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右箭头 30"/>
          <p:cNvSpPr/>
          <p:nvPr/>
        </p:nvSpPr>
        <p:spPr>
          <a:xfrm>
            <a:off x="3734236" y="2364394"/>
            <a:ext cx="306917" cy="285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左箭头 32"/>
          <p:cNvSpPr/>
          <p:nvPr/>
        </p:nvSpPr>
        <p:spPr>
          <a:xfrm>
            <a:off x="1563174" y="3186637"/>
            <a:ext cx="277530" cy="2375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3244564" y="5041280"/>
            <a:ext cx="501933"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下箭头 22"/>
          <p:cNvSpPr/>
          <p:nvPr/>
        </p:nvSpPr>
        <p:spPr>
          <a:xfrm>
            <a:off x="570485" y="3497366"/>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箭头 16"/>
          <p:cNvSpPr/>
          <p:nvPr/>
        </p:nvSpPr>
        <p:spPr>
          <a:xfrm>
            <a:off x="3837215" y="3173531"/>
            <a:ext cx="194495" cy="2229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箭头连接符 14"/>
          <p:cNvCxnSpPr/>
          <p:nvPr/>
        </p:nvCxnSpPr>
        <p:spPr>
          <a:xfrm flipH="1">
            <a:off x="1223677" y="6016437"/>
            <a:ext cx="3785346" cy="1464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圆角矩形标注 8"/>
          <p:cNvSpPr/>
          <p:nvPr/>
        </p:nvSpPr>
        <p:spPr>
          <a:xfrm>
            <a:off x="3700537" y="3771584"/>
            <a:ext cx="2480289" cy="185569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dirty="0">
                <a:latin typeface="微软雅黑 Light" panose="020B0502040204020203" pitchFamily="34" charset="-122"/>
                <a:ea typeface="微软雅黑 Light" panose="020B0502040204020203" pitchFamily="34" charset="-122"/>
              </a:rPr>
              <a:t>这里最后得到的结果就是我们选择的前三名</a:t>
            </a:r>
            <a:r>
              <a:rPr lang="zh-CN" altLang="en-US" sz="1400" dirty="0" smtClean="0">
                <a:latin typeface="微软雅黑 Light" panose="020B0502040204020203" pitchFamily="34" charset="-122"/>
                <a:ea typeface="微软雅黑 Light" panose="020B0502040204020203" pitchFamily="34" charset="-122"/>
              </a:rPr>
              <a:t>，计算方法是，按照</a:t>
            </a:r>
            <a:r>
              <a:rPr lang="zh-CN" altLang="en-US" sz="1400" dirty="0">
                <a:latin typeface="微软雅黑 Light" panose="020B0502040204020203" pitchFamily="34" charset="-122"/>
                <a:ea typeface="微软雅黑 Light" panose="020B0502040204020203" pitchFamily="34" charset="-122"/>
              </a:rPr>
              <a:t>前三位的公式</a:t>
            </a:r>
            <a:r>
              <a:rPr lang="zh-CN" altLang="en-US" sz="1400" dirty="0" smtClean="0">
                <a:latin typeface="微软雅黑 Light" panose="020B0502040204020203" pitchFamily="34" charset="-122"/>
                <a:ea typeface="微软雅黑 Light" panose="020B0502040204020203" pitchFamily="34" charset="-122"/>
              </a:rPr>
              <a:t>计算，排除了</a:t>
            </a:r>
            <a:r>
              <a:rPr lang="zh-CN" altLang="en-US" sz="1400" dirty="0">
                <a:latin typeface="微软雅黑 Light" panose="020B0502040204020203" pitchFamily="34" charset="-122"/>
                <a:ea typeface="微软雅黑 Light" panose="020B0502040204020203" pitchFamily="34" charset="-122"/>
              </a:rPr>
              <a:t>前面</a:t>
            </a:r>
            <a:r>
              <a:rPr lang="zh-CN" altLang="en-US" sz="1400" dirty="0" smtClean="0">
                <a:latin typeface="微软雅黑 Light" panose="020B0502040204020203" pitchFamily="34" charset="-122"/>
                <a:ea typeface="微软雅黑 Light" panose="020B0502040204020203" pitchFamily="34" charset="-122"/>
              </a:rPr>
              <a:t>位数计算出现</a:t>
            </a:r>
            <a:r>
              <a:rPr lang="zh-CN" altLang="en-US" sz="1400" dirty="0">
                <a:latin typeface="微软雅黑 Light" panose="020B0502040204020203" pitchFamily="34" charset="-122"/>
                <a:ea typeface="微软雅黑 Light" panose="020B0502040204020203" pitchFamily="34" charset="-122"/>
              </a:rPr>
              <a:t>过</a:t>
            </a:r>
            <a:r>
              <a:rPr lang="zh-CN" altLang="en-US" sz="1400" dirty="0" smtClean="0">
                <a:latin typeface="微软雅黑 Light" panose="020B0502040204020203" pitchFamily="34" charset="-122"/>
                <a:ea typeface="微软雅黑 Light" panose="020B0502040204020203" pitchFamily="34" charset="-122"/>
              </a:rPr>
              <a:t>的号码剩下</a:t>
            </a:r>
            <a:r>
              <a:rPr lang="zh-CN" altLang="en-US" sz="1400" dirty="0">
                <a:latin typeface="微软雅黑 Light" panose="020B0502040204020203" pitchFamily="34" charset="-122"/>
                <a:ea typeface="微软雅黑 Light" panose="020B0502040204020203" pitchFamily="34" charset="-122"/>
              </a:rPr>
              <a:t>的排名最靠前的号码组合成的前三位</a:t>
            </a:r>
            <a:r>
              <a:rPr lang="zh-CN" altLang="en-US" sz="1400" dirty="0" smtClean="0">
                <a:latin typeface="微软雅黑 Light" panose="020B0502040204020203" pitchFamily="34" charset="-122"/>
                <a:ea typeface="微软雅黑 Light" panose="020B0502040204020203" pitchFamily="34" charset="-122"/>
              </a:rPr>
              <a:t>结果</a:t>
            </a:r>
            <a:endParaRPr lang="zh-CN" altLang="en-US" sz="1400" dirty="0">
              <a:latin typeface="微软雅黑 Light" panose="020B0502040204020203" pitchFamily="34" charset="-122"/>
              <a:ea typeface="微软雅黑 Light" panose="020B0502040204020203" pitchFamily="34" charset="-122"/>
            </a:endParaRPr>
          </a:p>
        </p:txBody>
      </p:sp>
      <p:pic>
        <p:nvPicPr>
          <p:cNvPr id="16395"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554" y="1124079"/>
            <a:ext cx="8191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4"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60383" y="1228283"/>
            <a:ext cx="2330554" cy="236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01939" y="1228283"/>
            <a:ext cx="1998598" cy="17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
        <p:nvSpPr>
          <p:cNvPr id="11" name="日期占位符 4"/>
          <p:cNvSpPr>
            <a:spLocks noGrp="1"/>
          </p:cNvSpPr>
          <p:nvPr>
            <p:ph type="dt" sz="half" idx="10"/>
          </p:nvPr>
        </p:nvSpPr>
        <p:spPr>
          <a:xfrm>
            <a:off x="457200" y="6356350"/>
            <a:ext cx="2133600" cy="365125"/>
          </a:xfrm>
        </p:spPr>
        <p:txBody>
          <a:bodyPr/>
          <a:lstStyle/>
          <a:p>
            <a:fld id="{75DDB992-7E9A-4A35-82BE-9DCF815690A7}" type="datetime1">
              <a:rPr lang="zh-CN" altLang="en-US" smtClean="0"/>
              <a:t>2018-3-14</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2</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p:spPr>
        <p:txBody>
          <a:bodyPr/>
          <a:lstStyle/>
          <a:p>
            <a:fld id="{79A947F8-B84A-4E1A-9FF6-997C0F3C53D7}" type="datetime1">
              <a:rPr lang="zh-CN" altLang="en-US" smtClean="0"/>
              <a:t>2018-3-14</a:t>
            </a:fld>
            <a:endParaRPr lang="zh-CN" altLang="en-US"/>
          </a:p>
        </p:txBody>
      </p:sp>
      <p:sp>
        <p:nvSpPr>
          <p:cNvPr id="5" name="页脚占位符 4"/>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a:p>
        </p:txBody>
      </p:sp>
      <p:sp>
        <p:nvSpPr>
          <p:cNvPr id="6" name="灯片编号占位符 5"/>
          <p:cNvSpPr>
            <a:spLocks noGrp="1"/>
          </p:cNvSpPr>
          <p:nvPr>
            <p:ph type="sldNum" sz="quarter" idx="12"/>
          </p:nvPr>
        </p:nvSpPr>
        <p:spPr>
          <a:xfrm>
            <a:off x="6553200" y="6356350"/>
            <a:ext cx="2133600" cy="365125"/>
          </a:xfrm>
        </p:spPr>
        <p:txBody>
          <a:bodyPr/>
          <a:lstStyle/>
          <a:p>
            <a:fld id="{5A20763C-05F2-4086-B027-6D92EC48C3F9}" type="slidenum">
              <a:rPr lang="zh-CN" altLang="en-US" smtClean="0"/>
              <a:pPr/>
              <a:t>4</a:t>
            </a:fld>
            <a:endParaRPr lang="zh-CN" altLang="en-US"/>
          </a:p>
        </p:txBody>
      </p:sp>
      <p:sp>
        <p:nvSpPr>
          <p:cNvPr id="7" name="标题 1"/>
          <p:cNvSpPr>
            <a:spLocks noGrp="1"/>
          </p:cNvSpPr>
          <p:nvPr>
            <p:ph type="title"/>
          </p:nvPr>
        </p:nvSpPr>
        <p:spPr>
          <a:xfrm>
            <a:off x="457200" y="274638"/>
            <a:ext cx="8229600" cy="1143000"/>
          </a:xfrm>
        </p:spPr>
        <p:txBody>
          <a:bodyPr/>
          <a:lstStyle/>
          <a:p>
            <a:r>
              <a:rPr lang="zh-CN" altLang="en-US" dirty="0" smtClean="0">
                <a:latin typeface="微软雅黑" pitchFamily="34" charset="-122"/>
                <a:ea typeface="微软雅黑" pitchFamily="34" charset="-122"/>
              </a:rPr>
              <a:t>彩票种类的切换</a:t>
            </a:r>
            <a:endParaRPr lang="zh-CN" altLang="en-US" dirty="0">
              <a:latin typeface="微软雅黑" pitchFamily="34" charset="-122"/>
              <a:ea typeface="微软雅黑" pitchFamily="34" charset="-122"/>
            </a:endParaRPr>
          </a:p>
        </p:txBody>
      </p:sp>
      <p:sp>
        <p:nvSpPr>
          <p:cNvPr id="8" name="日期占位符 4"/>
          <p:cNvSpPr txBox="1">
            <a:spLocks/>
          </p:cNvSpPr>
          <p:nvPr/>
        </p:nvSpPr>
        <p:spPr>
          <a:xfrm>
            <a:off x="457200" y="6356350"/>
            <a:ext cx="21336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1C7EB33-17D8-4DA0-A5FF-249211419B45}" type="datetime1">
              <a:rPr lang="zh-CN" altLang="en-US" smtClean="0"/>
              <a:pPr/>
              <a:t>2018-3-14</a:t>
            </a:fld>
            <a:endParaRPr lang="zh-CN" altLang="en-US" dirty="0"/>
          </a:p>
        </p:txBody>
      </p:sp>
      <p:sp>
        <p:nvSpPr>
          <p:cNvPr id="9" name="页脚占位符 5"/>
          <p:cNvSpPr txBox="1">
            <a:spLocks/>
          </p:cNvSpPr>
          <p:nvPr/>
        </p:nvSpPr>
        <p:spPr>
          <a:xfrm>
            <a:off x="3124200" y="635635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t>地方乐透选</a:t>
            </a:r>
            <a:r>
              <a:rPr lang="en-US" altLang="zh-CN" dirty="0" smtClean="0"/>
              <a:t>7</a:t>
            </a:r>
            <a:r>
              <a:rPr lang="zh-CN" altLang="en-US" dirty="0"/>
              <a:t>超级</a:t>
            </a:r>
            <a:r>
              <a:rPr lang="zh-CN" altLang="en-US" dirty="0" smtClean="0"/>
              <a:t>公式精算师</a:t>
            </a:r>
            <a:endParaRPr lang="zh-CN" altLang="en-US" dirty="0"/>
          </a:p>
        </p:txBody>
      </p:sp>
      <p:sp>
        <p:nvSpPr>
          <p:cNvPr id="10" name="灯片编号占位符 6"/>
          <p:cNvSpPr txBox="1">
            <a:spLocks/>
          </p:cNvSpPr>
          <p:nvPr/>
        </p:nvSpPr>
        <p:spPr>
          <a:xfrm>
            <a:off x="6553200" y="6356350"/>
            <a:ext cx="21336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CBA4AD-706B-4F29-A708-3EE000CAA7CA}" type="slidenum">
              <a:rPr lang="zh-CN" altLang="en-US" smtClean="0"/>
              <a:pPr/>
              <a:t>4</a:t>
            </a:fld>
            <a:endParaRPr lang="zh-CN" altLang="en-US" dirty="0"/>
          </a:p>
        </p:txBody>
      </p:sp>
      <p:sp>
        <p:nvSpPr>
          <p:cNvPr id="11" name="Rectangle 4"/>
          <p:cNvSpPr>
            <a:spLocks noChangeArrowheads="1"/>
          </p:cNvSpPr>
          <p:nvPr/>
        </p:nvSpPr>
        <p:spPr bwMode="auto">
          <a:xfrm>
            <a:off x="611561" y="5392343"/>
            <a:ext cx="5941640" cy="738063"/>
          </a:xfrm>
          <a:prstGeom prst="rect">
            <a:avLst/>
          </a:prstGeom>
          <a:noFill/>
          <a:ln w="9525">
            <a:noFill/>
            <a:miter lim="800000"/>
            <a:headEnd/>
            <a:tailEnd/>
          </a:ln>
        </p:spPr>
        <p:txBody>
          <a:bodyPr wrap="none" anchor="ctr"/>
          <a:lstStyle/>
          <a:p>
            <a:r>
              <a:rPr lang="en-US" altLang="zh-CN" sz="1200" dirty="0" smtClean="0">
                <a:latin typeface="微软雅黑" pitchFamily="34" charset="-122"/>
                <a:ea typeface="微软雅黑" pitchFamily="34" charset="-122"/>
              </a:rPr>
              <a:t>1</a:t>
            </a:r>
            <a:r>
              <a:rPr lang="zh-CN" altLang="en-US" sz="1200" dirty="0" smtClean="0">
                <a:latin typeface="微软雅黑" pitchFamily="34" charset="-122"/>
                <a:ea typeface="微软雅黑" pitchFamily="34" charset="-122"/>
              </a:rPr>
              <a:t>）点击“软件设置按钮</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，打开设置菜单，在彩种选择子菜单选择对应的彩票类型；</a:t>
            </a:r>
            <a:endParaRPr lang="en-US" altLang="zh-CN" sz="1200" dirty="0" smtClean="0">
              <a:latin typeface="微软雅黑" pitchFamily="34" charset="-122"/>
              <a:ea typeface="微软雅黑" pitchFamily="34" charset="-122"/>
            </a:endParaRPr>
          </a:p>
          <a:p>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）软件</a:t>
            </a:r>
            <a:r>
              <a:rPr lang="zh-CN" altLang="en-US" sz="1200" dirty="0" smtClean="0">
                <a:latin typeface="微软雅黑" pitchFamily="34" charset="-122"/>
                <a:ea typeface="微软雅黑" pitchFamily="34" charset="-122"/>
              </a:rPr>
              <a:t>支持华东</a:t>
            </a:r>
            <a:r>
              <a:rPr lang="zh-CN" altLang="en-US" sz="1200" dirty="0" smtClean="0">
                <a:latin typeface="微软雅黑" pitchFamily="34" charset="-122"/>
                <a:ea typeface="微软雅黑" pitchFamily="34" charset="-122"/>
              </a:rPr>
              <a:t>、福建、河南、湖北、河北、广东、浙江、黑龙江</a:t>
            </a:r>
            <a:r>
              <a:rPr lang="zh-CN" altLang="en-US" sz="1200" dirty="0" smtClean="0">
                <a:latin typeface="微软雅黑" pitchFamily="34" charset="-122"/>
                <a:ea typeface="微软雅黑" pitchFamily="34" charset="-122"/>
              </a:rPr>
              <a:t>等</a:t>
            </a:r>
            <a:r>
              <a:rPr lang="zh-CN" altLang="en-US" sz="1200" dirty="0" smtClean="0">
                <a:latin typeface="微软雅黑" pitchFamily="34" charset="-122"/>
                <a:ea typeface="微软雅黑" pitchFamily="34" charset="-122"/>
              </a:rPr>
              <a:t>多</a:t>
            </a:r>
            <a:r>
              <a:rPr lang="zh-CN" altLang="en-US" sz="1200" dirty="0">
                <a:latin typeface="微软雅黑" pitchFamily="34" charset="-122"/>
                <a:ea typeface="微软雅黑" pitchFamily="34" charset="-122"/>
              </a:rPr>
              <a:t>地</a:t>
            </a:r>
            <a:r>
              <a:rPr lang="zh-CN" altLang="en-US" sz="1200" dirty="0" smtClean="0">
                <a:latin typeface="微软雅黑" pitchFamily="34" charset="-122"/>
                <a:ea typeface="微软雅黑" pitchFamily="34" charset="-122"/>
              </a:rPr>
              <a:t>选</a:t>
            </a:r>
            <a:r>
              <a:rPr lang="en-US" altLang="zh-CN" sz="1200" dirty="0" smtClean="0">
                <a:latin typeface="微软雅黑" pitchFamily="34" charset="-122"/>
                <a:ea typeface="微软雅黑" pitchFamily="34" charset="-122"/>
              </a:rPr>
              <a:t>5</a:t>
            </a:r>
            <a:r>
              <a:rPr lang="zh-CN" altLang="en-US" sz="1200" dirty="0" smtClean="0">
                <a:latin typeface="微软雅黑" pitchFamily="34" charset="-122"/>
                <a:ea typeface="微软雅黑" pitchFamily="34" charset="-122"/>
              </a:rPr>
              <a:t>型</a:t>
            </a:r>
            <a:r>
              <a:rPr lang="zh-CN" altLang="en-US" sz="1200" dirty="0">
                <a:latin typeface="微软雅黑" pitchFamily="34" charset="-122"/>
                <a:ea typeface="微软雅黑" pitchFamily="34" charset="-122"/>
              </a:rPr>
              <a:t>乐透彩票；</a:t>
            </a:r>
            <a:endParaRPr lang="en-US" altLang="zh-CN" sz="1200" dirty="0">
              <a:latin typeface="微软雅黑" pitchFamily="34" charset="-122"/>
              <a:ea typeface="微软雅黑" pitchFamily="34" charset="-122"/>
            </a:endParaRPr>
          </a:p>
          <a:p>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）如果切换了彩票类型，原来的历史号码需要清除之后</a:t>
            </a:r>
            <a:r>
              <a:rPr lang="zh-CN" altLang="en-US" sz="1200" dirty="0" smtClean="0">
                <a:latin typeface="微软雅黑" pitchFamily="34" charset="-122"/>
                <a:ea typeface="微软雅黑" pitchFamily="34" charset="-122"/>
              </a:rPr>
              <a:t>再点“开奖历史号在线更新”。</a:t>
            </a:r>
            <a:endParaRPr lang="zh-CN" altLang="en-US" sz="1200" dirty="0">
              <a:latin typeface="微软雅黑" pitchFamily="34" charset="-122"/>
              <a:ea typeface="微软雅黑" pitchFamily="34" charset="-122"/>
            </a:endParaRPr>
          </a:p>
        </p:txBody>
      </p:sp>
      <p:pic>
        <p:nvPicPr>
          <p:cNvPr id="14" name="图片 13"/>
          <p:cNvPicPr>
            <a:picLocks noChangeAspect="1"/>
          </p:cNvPicPr>
          <p:nvPr/>
        </p:nvPicPr>
        <p:blipFill>
          <a:blip r:embed="rId3"/>
          <a:stretch>
            <a:fillRect/>
          </a:stretch>
        </p:blipFill>
        <p:spPr>
          <a:xfrm>
            <a:off x="7150162" y="5331720"/>
            <a:ext cx="1139573" cy="911658"/>
          </a:xfrm>
          <a:prstGeom prst="rect">
            <a:avLst/>
          </a:prstGeom>
        </p:spPr>
      </p:pic>
      <p:sp>
        <p:nvSpPr>
          <p:cNvPr id="16" name="下箭头 15"/>
          <p:cNvSpPr/>
          <p:nvPr/>
        </p:nvSpPr>
        <p:spPr>
          <a:xfrm>
            <a:off x="7551760" y="4991241"/>
            <a:ext cx="336376" cy="340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4"/>
          <a:stretch>
            <a:fillRect/>
          </a:stretch>
        </p:blipFill>
        <p:spPr>
          <a:xfrm>
            <a:off x="457200" y="1976050"/>
            <a:ext cx="4752476" cy="3015191"/>
          </a:xfrm>
          <a:prstGeom prst="rect">
            <a:avLst/>
          </a:prstGeom>
        </p:spPr>
      </p:pic>
      <p:pic>
        <p:nvPicPr>
          <p:cNvPr id="19" name="图片 18"/>
          <p:cNvPicPr>
            <a:picLocks noChangeAspect="1"/>
          </p:cNvPicPr>
          <p:nvPr/>
        </p:nvPicPr>
        <p:blipFill>
          <a:blip r:embed="rId5"/>
          <a:stretch>
            <a:fillRect/>
          </a:stretch>
        </p:blipFill>
        <p:spPr>
          <a:xfrm>
            <a:off x="5760058" y="1982321"/>
            <a:ext cx="2529677" cy="3008920"/>
          </a:xfrm>
          <a:prstGeom prst="rect">
            <a:avLst/>
          </a:prstGeom>
        </p:spPr>
      </p:pic>
      <p:sp>
        <p:nvSpPr>
          <p:cNvPr id="15" name="右箭头 14"/>
          <p:cNvSpPr/>
          <p:nvPr/>
        </p:nvSpPr>
        <p:spPr>
          <a:xfrm>
            <a:off x="5219745" y="3215511"/>
            <a:ext cx="540313"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01337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a:xfrm>
            <a:off x="457200" y="6356350"/>
            <a:ext cx="2133600" cy="365125"/>
          </a:xfrm>
        </p:spPr>
        <p:txBody>
          <a:bodyPr/>
          <a:lstStyle/>
          <a:p>
            <a:fld id="{96EDC1E8-2CE6-413E-821A-6E51FE9F7B79}" type="datetime1">
              <a:rPr lang="zh-CN" altLang="en-US" smtClean="0"/>
              <a:t>2018-3-14</a:t>
            </a:fld>
            <a:endParaRPr lang="zh-CN" altLang="en-US" dirty="0"/>
          </a:p>
        </p:txBody>
      </p:sp>
      <p:sp>
        <p:nvSpPr>
          <p:cNvPr id="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4</a:t>
            </a:fld>
            <a:endParaRPr lang="zh-CN" altLang="en-US" dirty="0"/>
          </a:p>
        </p:txBody>
      </p:sp>
      <p:sp>
        <p:nvSpPr>
          <p:cNvPr id="7"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060848"/>
            <a:ext cx="7349500" cy="2559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sp>
        <p:nvSpPr>
          <p:cNvPr id="17" name="日期占位符 4"/>
          <p:cNvSpPr>
            <a:spLocks noGrp="1"/>
          </p:cNvSpPr>
          <p:nvPr>
            <p:ph type="dt" sz="half" idx="10"/>
          </p:nvPr>
        </p:nvSpPr>
        <p:spPr>
          <a:xfrm>
            <a:off x="457200" y="6356350"/>
            <a:ext cx="2133600" cy="365125"/>
          </a:xfrm>
        </p:spPr>
        <p:txBody>
          <a:bodyPr/>
          <a:lstStyle/>
          <a:p>
            <a:fld id="{EC8DE1DA-48C2-45A5-B0C4-B551B3C24705}" type="datetime1">
              <a:rPr lang="zh-CN" altLang="en-US" smtClean="0"/>
              <a:t>2018-3-14</a:t>
            </a:fld>
            <a:endParaRPr lang="zh-CN" altLang="en-US" dirty="0"/>
          </a:p>
        </p:txBody>
      </p:sp>
      <p:sp>
        <p:nvSpPr>
          <p:cNvPr id="21"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5</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183" y="4425501"/>
            <a:ext cx="1199993" cy="95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2457757"/>
            <a:ext cx="5193821" cy="700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2" cstate="print"/>
          <a:srcRect/>
          <a:stretch>
            <a:fillRect/>
          </a:stretch>
        </p:blipFill>
        <p:spPr bwMode="auto">
          <a:xfrm>
            <a:off x="4211960" y="1737096"/>
            <a:ext cx="3960440" cy="521918"/>
          </a:xfrm>
          <a:prstGeom prst="rect">
            <a:avLst/>
          </a:prstGeom>
          <a:noFill/>
          <a:ln w="9525">
            <a:noFill/>
            <a:miter lim="800000"/>
            <a:headEnd/>
            <a:tailEnd/>
          </a:ln>
        </p:spPr>
      </p:pic>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043608" y="1052736"/>
            <a:ext cx="652961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第一杀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p>
          <a:p>
            <a:r>
              <a:rPr lang="zh-CN" altLang="zh-CN" sz="1200" dirty="0" smtClean="0">
                <a:latin typeface="微软雅黑" pitchFamily="34" charset="-122"/>
                <a:ea typeface="微软雅黑" pitchFamily="34" charset="-122"/>
              </a:rPr>
              <a:t>或者</a:t>
            </a:r>
            <a:r>
              <a:rPr lang="zh-CN" altLang="zh-CN" sz="1200" dirty="0">
                <a:latin typeface="微软雅黑" pitchFamily="34" charset="-122"/>
                <a:ea typeface="微软雅黑" pitchFamily="34" charset="-122"/>
              </a:rPr>
              <a:t>兼容如下</a:t>
            </a:r>
            <a:r>
              <a:rPr lang="zh-CN" altLang="zh-CN" sz="1200" dirty="0" smtClean="0">
                <a:latin typeface="微软雅黑" pitchFamily="34" charset="-122"/>
                <a:ea typeface="微软雅黑" pitchFamily="34" charset="-122"/>
              </a:rPr>
              <a:t>格式：</a:t>
            </a:r>
            <a:endParaRPr lang="zh-CN"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r>
              <a:rPr lang="zh-CN" altLang="zh-CN" sz="1200" dirty="0">
                <a:latin typeface="微软雅黑" pitchFamily="34" charset="-122"/>
                <a:ea typeface="微软雅黑" pitchFamily="34" charset="-122"/>
              </a:rPr>
              <a:t>下期</a:t>
            </a:r>
            <a:r>
              <a:rPr lang="zh-CN" altLang="zh-CN" sz="1200" dirty="0" smtClean="0">
                <a:latin typeface="微软雅黑" pitchFamily="34" charset="-122"/>
                <a:ea typeface="微软雅黑" pitchFamily="34" charset="-122"/>
              </a:rPr>
              <a:t>杀</a:t>
            </a:r>
            <a:r>
              <a:rPr lang="zh-CN" altLang="en-US" sz="1200" dirty="0" smtClean="0">
                <a:latin typeface="微软雅黑" pitchFamily="34" charset="-122"/>
                <a:ea typeface="微软雅黑" pitchFamily="34" charset="-122"/>
              </a:rPr>
              <a:t>第一</a:t>
            </a:r>
            <a:endParaRPr lang="zh-CN" altLang="zh-CN" sz="1200" dirty="0">
              <a:latin typeface="微软雅黑" pitchFamily="34" charset="-122"/>
              <a:ea typeface="微软雅黑" pitchFamily="34" charset="-122"/>
            </a:endParaRPr>
          </a:p>
        </p:txBody>
      </p:sp>
      <p:sp>
        <p:nvSpPr>
          <p:cNvPr id="17" name="圆角矩形标注 16"/>
          <p:cNvSpPr/>
          <p:nvPr/>
        </p:nvSpPr>
        <p:spPr>
          <a:xfrm>
            <a:off x="7668344" y="1052736"/>
            <a:ext cx="1314865" cy="8561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4970616" y="5102629"/>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74529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日期占位符 4"/>
          <p:cNvSpPr>
            <a:spLocks noGrp="1"/>
          </p:cNvSpPr>
          <p:nvPr>
            <p:ph type="dt" sz="half" idx="10"/>
          </p:nvPr>
        </p:nvSpPr>
        <p:spPr>
          <a:xfrm>
            <a:off x="457200" y="6356350"/>
            <a:ext cx="2133600" cy="365125"/>
          </a:xfrm>
        </p:spPr>
        <p:txBody>
          <a:bodyPr/>
          <a:lstStyle/>
          <a:p>
            <a:fld id="{DED271B0-F292-4D17-8269-F4F60BAE5956}" type="datetime1">
              <a:rPr lang="zh-CN" altLang="en-US" smtClean="0"/>
              <a:t>2018-3-14</a:t>
            </a:fld>
            <a:endParaRPr lang="zh-CN" altLang="en-US" dirty="0"/>
          </a:p>
        </p:txBody>
      </p:sp>
      <p:sp>
        <p:nvSpPr>
          <p:cNvPr id="22"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6</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510" y="3457916"/>
            <a:ext cx="1201372" cy="44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0099" y="4797152"/>
            <a:ext cx="1065751" cy="1034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圆角矩形标注 9"/>
          <p:cNvSpPr/>
          <p:nvPr/>
        </p:nvSpPr>
        <p:spPr>
          <a:xfrm>
            <a:off x="1811369" y="2245973"/>
            <a:ext cx="6912768" cy="111612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smtClean="0"/>
              <a:t>读取文本文档</a:t>
            </a:r>
            <a:r>
              <a:rPr lang="en-US" altLang="zh-CN" sz="1200" dirty="0" smtClean="0"/>
              <a:t>(.txt)</a:t>
            </a:r>
            <a:r>
              <a:rPr lang="zh-CN" altLang="en-US" sz="1200" dirty="0" smtClean="0"/>
              <a:t>中的公式，支持中文公式</a:t>
            </a:r>
            <a:r>
              <a:rPr lang="zh-CN" altLang="zh-CN" sz="1200" dirty="0" smtClean="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第一杀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r>
              <a:rPr lang="zh-CN" altLang="zh-CN" sz="1200" dirty="0">
                <a:latin typeface="微软雅黑" pitchFamily="34" charset="-122"/>
                <a:ea typeface="微软雅黑" pitchFamily="34" charset="-122"/>
              </a:rPr>
              <a:t>下期杀</a:t>
            </a:r>
            <a:r>
              <a:rPr lang="zh-CN" altLang="en-US" sz="1200" dirty="0">
                <a:latin typeface="微软雅黑" pitchFamily="34" charset="-122"/>
                <a:ea typeface="微软雅黑" pitchFamily="34" charset="-122"/>
              </a:rPr>
              <a:t>第一</a:t>
            </a:r>
            <a:endParaRPr lang="zh-CN" altLang="zh-CN" sz="1200" dirty="0">
              <a:latin typeface="微软雅黑" pitchFamily="34" charset="-122"/>
              <a:ea typeface="微软雅黑" pitchFamily="34" charset="-122"/>
            </a:endParaRPr>
          </a:p>
          <a:p>
            <a:r>
              <a:rPr lang="zh-CN" altLang="en-US" sz="1200" dirty="0" smtClean="0">
                <a:latin typeface="微软雅黑" pitchFamily="34" charset="-122"/>
                <a:ea typeface="微软雅黑" pitchFamily="34" charset="-122"/>
              </a:rPr>
              <a:t>选中相应的公式文本文件（</a:t>
            </a:r>
            <a:r>
              <a:rPr lang="en-US" altLang="zh-CN" sz="1200" dirty="0" smtClean="0">
                <a:latin typeface="微软雅黑" pitchFamily="34" charset="-122"/>
                <a:ea typeface="微软雅黑" pitchFamily="34" charset="-122"/>
              </a:rPr>
              <a:t>.txt</a:t>
            </a:r>
            <a:r>
              <a:rPr lang="zh-CN" altLang="en-US" sz="1200" dirty="0" smtClean="0">
                <a:latin typeface="微软雅黑" pitchFamily="34" charset="-122"/>
                <a:ea typeface="微软雅黑" pitchFamily="34" charset="-122"/>
              </a:rPr>
              <a:t>），然后点确定即可</a:t>
            </a:r>
            <a:endParaRPr lang="zh-CN" altLang="en-US" sz="1200" dirty="0"/>
          </a:p>
        </p:txBody>
      </p:sp>
      <p:pic>
        <p:nvPicPr>
          <p:cNvPr id="4099"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7124" y="4077789"/>
            <a:ext cx="2657013" cy="2699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72987" y="3311301"/>
            <a:ext cx="3251150" cy="739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22933"/>
            <a:ext cx="4855039" cy="4932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94574D70-B471-489D-ADC7-0E7AA4DC42F6}" type="datetime1">
              <a:rPr lang="zh-CN" altLang="en-US" smtClean="0"/>
              <a:t>2018-3-14</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7</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cxnSp>
        <p:nvCxnSpPr>
          <p:cNvPr id="12" name="直接连接符 11"/>
          <p:cNvCxnSpPr>
            <a:stCxn id="9" idx="3"/>
          </p:cNvCxnSpPr>
          <p:nvPr/>
        </p:nvCxnSpPr>
        <p:spPr>
          <a:xfrm flipV="1">
            <a:off x="4067944" y="2276872"/>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“公式种类选择”：包括“一星”、“二星”、“组选”、“直选”等</a:t>
            </a:r>
            <a:r>
              <a:rPr lang="en-US" altLang="zh-CN" sz="1400" dirty="0" smtClean="0">
                <a:solidFill>
                  <a:srgbClr val="FF0000"/>
                </a:solidFill>
                <a:latin typeface="微软雅黑" pitchFamily="34" charset="-122"/>
                <a:ea typeface="微软雅黑" pitchFamily="34" charset="-122"/>
              </a:rPr>
              <a:t>9</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6" y="2420888"/>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55577" y="1688930"/>
            <a:ext cx="3312368"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22933"/>
            <a:ext cx="4855039" cy="4932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a:xfrm>
            <a:off x="457200" y="6356350"/>
            <a:ext cx="2133600" cy="365125"/>
          </a:xfrm>
        </p:spPr>
        <p:txBody>
          <a:bodyPr/>
          <a:lstStyle/>
          <a:p>
            <a:fld id="{855802E9-D783-461E-B77E-E632A536187A}" type="datetime1">
              <a:rPr lang="zh-CN" altLang="en-US" smtClean="0"/>
              <a:t>2018-3-14</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8</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
        <p:nvSpPr>
          <p:cNvPr id="11" name="矩形 10"/>
          <p:cNvSpPr/>
          <p:nvPr/>
        </p:nvSpPr>
        <p:spPr>
          <a:xfrm>
            <a:off x="683568" y="2074821"/>
            <a:ext cx="3384376"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7865"/>
              <a:gd name="adj6" fmla="val -47923"/>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22933"/>
            <a:ext cx="4855039" cy="4932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628800"/>
            <a:ext cx="1008112" cy="4536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51A86A17-0749-4ED5-B69E-CB694FD4AFA6}" type="datetime1">
              <a:rPr lang="zh-CN" altLang="en-US" smtClean="0"/>
              <a:t>2018-3-14</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9</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地方乐透选</a:t>
            </a:r>
            <a:r>
              <a:rPr lang="en-US" altLang="zh-CN" smtClean="0"/>
              <a:t>5</a:t>
            </a:r>
            <a:r>
              <a:rPr lang="zh-CN" altLang="en-US" smtClean="0"/>
              <a:t>超级公式精算师</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2238</Words>
  <Application>Microsoft Office PowerPoint</Application>
  <PresentationFormat>全屏显示(4:3)</PresentationFormat>
  <Paragraphs>179</Paragraphs>
  <Slides>19</Slides>
  <Notes>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19</vt:i4>
      </vt:variant>
    </vt:vector>
  </HeadingPairs>
  <TitlesOfParts>
    <vt:vector size="27" baseType="lpstr">
      <vt:lpstr>黑体</vt:lpstr>
      <vt:lpstr>宋体</vt:lpstr>
      <vt:lpstr>微软雅黑</vt:lpstr>
      <vt:lpstr>微软雅黑 Light</vt:lpstr>
      <vt:lpstr>Arial</vt:lpstr>
      <vt:lpstr>Calibri</vt:lpstr>
      <vt:lpstr>1_自定义设计方案</vt:lpstr>
      <vt:lpstr>自定义设计方案</vt:lpstr>
      <vt:lpstr>PowerPoint 演示文稿</vt:lpstr>
      <vt:lpstr>第一篇：主界面介绍</vt:lpstr>
      <vt:lpstr>彩票种类的切换</vt:lpstr>
      <vt:lpstr>1.功能区域分布情况</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第二篇：快捷使用流程（快速入门）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付旻</cp:lastModifiedBy>
  <cp:revision>118</cp:revision>
  <dcterms:created xsi:type="dcterms:W3CDTF">2013-07-15T19:45:04Z</dcterms:created>
  <dcterms:modified xsi:type="dcterms:W3CDTF">2018-03-14T07:48:30Z</dcterms:modified>
</cp:coreProperties>
</file>